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305" r:id="rId2"/>
    <p:sldId id="569" r:id="rId3"/>
    <p:sldId id="559" r:id="rId4"/>
    <p:sldId id="560" r:id="rId5"/>
    <p:sldId id="561" r:id="rId6"/>
    <p:sldId id="562" r:id="rId7"/>
    <p:sldId id="563" r:id="rId8"/>
    <p:sldId id="574" r:id="rId9"/>
    <p:sldId id="570" r:id="rId10"/>
    <p:sldId id="571" r:id="rId11"/>
    <p:sldId id="572" r:id="rId12"/>
    <p:sldId id="573" r:id="rId13"/>
    <p:sldId id="578" r:id="rId14"/>
  </p:sldIdLst>
  <p:sldSz cx="9144000" cy="6858000" type="screen4x3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, Anita-YH" initials="HA" lastIdx="2" clrIdx="0">
    <p:extLst>
      <p:ext uri="{19B8F6BF-5375-455C-9EA6-DF929625EA0E}">
        <p15:presenceInfo xmlns:p15="http://schemas.microsoft.com/office/powerpoint/2012/main" userId="S-1-5-21-2008198673-2370677803-1457063235-54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  <a:srgbClr val="9966FF"/>
    <a:srgbClr val="9933FF"/>
    <a:srgbClr val="9900CC"/>
    <a:srgbClr val="FF99FF"/>
    <a:srgbClr val="0033CC"/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2" autoAdjust="0"/>
    <p:restoredTop sz="93443" autoAdjust="0"/>
  </p:normalViewPr>
  <p:slideViewPr>
    <p:cSldViewPr>
      <p:cViewPr varScale="1">
        <p:scale>
          <a:sx n="97" d="100"/>
          <a:sy n="97" d="100"/>
        </p:scale>
        <p:origin x="1750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BA52430E-4B40-4347-8840-9975F6C0101F}" type="datetimeFigureOut">
              <a:rPr lang="zh-TW" altLang="en-US" smtClean="0"/>
              <a:t>2021/8/5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25"/>
            <a:ext cx="2946247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31325"/>
            <a:ext cx="2946246" cy="49848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AFF85534-0055-4AA3-99D6-065E425CBF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53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23AD91C4-29B9-4A9A-AD3E-EFF481250146}" type="datetimeFigureOut">
              <a:rPr lang="zh-TW" altLang="en-US" smtClean="0"/>
              <a:t>2021/8/5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35AEF69-39F5-445C-98FF-5E30AA207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44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90E32-B3F7-45BE-A77F-E2BBFAE6CFE6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EF69-39F5-445C-98FF-5E30AA20730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47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EF69-39F5-445C-98FF-5E30AA20730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70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F17EEEA4-2DA3-7D40-9374-4988E6FAA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434" y="5391543"/>
            <a:ext cx="8022566" cy="1482745"/>
          </a:xfrm>
          <a:prstGeom prst="rect">
            <a:avLst/>
          </a:prstGeom>
        </p:spPr>
      </p:pic>
      <p:sp>
        <p:nvSpPr>
          <p:cNvPr id="11" name="矩形">
            <a:extLst>
              <a:ext uri="{FF2B5EF4-FFF2-40B4-BE49-F238E27FC236}">
                <a16:creationId xmlns="" xmlns:a16="http://schemas.microsoft.com/office/drawing/2014/main" id="{A2E4E39F-E2ED-5C42-A2FC-E4B1AF99CB79}"/>
              </a:ext>
            </a:extLst>
          </p:cNvPr>
          <p:cNvSpPr/>
          <p:nvPr/>
        </p:nvSpPr>
        <p:spPr>
          <a:xfrm>
            <a:off x="892155" y="2875826"/>
            <a:ext cx="34290" cy="144016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miter lim="400000"/>
          </a:ln>
        </p:spPr>
        <p:txBody>
          <a:bodyPr lIns="34289" tIns="34289" rIns="34289" bIns="34289" anchor="ctr"/>
          <a:lstStyle/>
          <a:p>
            <a:pPr>
              <a:defRPr>
                <a:solidFill>
                  <a:srgbClr val="0070C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650"/>
          </a:p>
        </p:txBody>
      </p:sp>
      <p:sp>
        <p:nvSpPr>
          <p:cNvPr id="16" name="文字版面配置區 14">
            <a:extLst>
              <a:ext uri="{FF2B5EF4-FFF2-40B4-BE49-F238E27FC236}">
                <a16:creationId xmlns="" xmlns:a16="http://schemas.microsoft.com/office/drawing/2014/main" id="{2B4B7B6C-65CB-E64F-B411-60DBB65ED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421" y="2531534"/>
            <a:ext cx="7267630" cy="10019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 spc="225">
                <a:solidFill>
                  <a:srgbClr val="60606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TW" altLang="en-US" dirty="0"/>
              <a:t>按一下以新增標題</a:t>
            </a:r>
          </a:p>
        </p:txBody>
      </p:sp>
      <p:sp>
        <p:nvSpPr>
          <p:cNvPr id="20" name="文字版面配置區 14">
            <a:extLst>
              <a:ext uri="{FF2B5EF4-FFF2-40B4-BE49-F238E27FC236}">
                <a16:creationId xmlns="" xmlns:a16="http://schemas.microsoft.com/office/drawing/2014/main" id="{07440638-F3AA-A941-80B1-A0C3B6DAFA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6421" y="3598385"/>
            <a:ext cx="7267630" cy="4616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TW" altLang="en-US" dirty="0"/>
              <a:t>按一下以新增單位名稱</a:t>
            </a:r>
          </a:p>
        </p:txBody>
      </p:sp>
      <p:sp>
        <p:nvSpPr>
          <p:cNvPr id="9" name="文字版面配置區 14">
            <a:extLst>
              <a:ext uri="{FF2B5EF4-FFF2-40B4-BE49-F238E27FC236}">
                <a16:creationId xmlns="" xmlns:a16="http://schemas.microsoft.com/office/drawing/2014/main" id="{07440638-F3AA-A941-80B1-A0C3B6DAF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420" y="4124988"/>
            <a:ext cx="7267630" cy="4616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TW" altLang="en-US" dirty="0"/>
              <a:t>按一下以新增製作日期</a:t>
            </a:r>
          </a:p>
        </p:txBody>
      </p:sp>
      <p:sp>
        <p:nvSpPr>
          <p:cNvPr id="19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E8037F7A-FAE2-40C0-BD58-1DC775ECFF84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7" name="圖片 12" descr="圖片 12">
            <a:extLst>
              <a:ext uri="{FF2B5EF4-FFF2-40B4-BE49-F238E27FC236}">
                <a16:creationId xmlns="" xmlns:a16="http://schemas.microsoft.com/office/drawing/2014/main" id="{D99E009B-D0A6-E748-8D53-C38F9DCE7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5" y="710910"/>
            <a:ext cx="3130392" cy="6018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0790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三圖右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AA0227C9-5E4C-8B48-A86F-0C0BA5868C1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35962" y="1059114"/>
            <a:ext cx="1412255" cy="1765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40D92FBA-C15C-9349-9B5B-D5C82C91C4B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358931" y="2852966"/>
            <a:ext cx="1412255" cy="1765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ED6A235B-D7AD-8141-B9A5-2C89865A91A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2313" y="4644743"/>
            <a:ext cx="1412255" cy="1765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23" name="直線接點 14">
            <a:extLst>
              <a:ext uri="{FF2B5EF4-FFF2-40B4-BE49-F238E27FC236}">
                <a16:creationId xmlns="" xmlns:a16="http://schemas.microsoft.com/office/drawing/2014/main" id="{DB869952-2826-214A-87EB-42327D080B3D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24" name="矩形 11">
            <a:extLst>
              <a:ext uri="{FF2B5EF4-FFF2-40B4-BE49-F238E27FC236}">
                <a16:creationId xmlns="" xmlns:a16="http://schemas.microsoft.com/office/drawing/2014/main" id="{904C9CCE-9A97-C044-94A5-C7EE14A47D81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25" name="文字版面配置區 2">
            <a:extLst>
              <a:ext uri="{FF2B5EF4-FFF2-40B4-BE49-F238E27FC236}">
                <a16:creationId xmlns="" xmlns:a16="http://schemas.microsoft.com/office/drawing/2014/main" id="{609152E6-FF60-9148-9D0C-C2386E7F4C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4428066" y="1059113"/>
            <a:ext cx="4106334" cy="52485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lang="zh-TW" altLang="en-US" sz="24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  <a:sym typeface="Calibri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860233" indent="-214313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marL="257175" marR="0" lvl="0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按一下以編輯母片文字樣式</a:t>
            </a:r>
          </a:p>
          <a:p>
            <a:pPr marL="257175" marR="0" lvl="1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第二層</a:t>
            </a:r>
          </a:p>
          <a:p>
            <a:pPr marL="257175" marR="0" lvl="2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第三層</a:t>
            </a:r>
          </a:p>
          <a:p>
            <a:pPr marL="257175" marR="0" lvl="3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第四層</a:t>
            </a:r>
          </a:p>
          <a:p>
            <a:pPr marL="257175" marR="0" lvl="4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2F3772C8-27CB-4B29-B1B6-3913F64A2D7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39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圖四字交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AF63BB0-08A7-9449-AB5D-D1C6103DB8E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652" y="924570"/>
            <a:ext cx="1891673" cy="2524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</a:t>
            </a:r>
            <a:r>
              <a:rPr lang="ko-KR" altLang="en-US" dirty="0"/>
              <a:t>插入圖片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9049C642-1CB7-724D-A118-62C54A80F09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54045" y="3449110"/>
            <a:ext cx="1891673" cy="2524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D51FE918-3775-B240-A139-659318B989D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648330" y="924571"/>
            <a:ext cx="1903257" cy="2524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21" name="文字版面配置區 27">
            <a:extLst>
              <a:ext uri="{FF2B5EF4-FFF2-40B4-BE49-F238E27FC236}">
                <a16:creationId xmlns="" xmlns:a16="http://schemas.microsoft.com/office/drawing/2014/main" id="{83A6288A-801A-BD47-9889-546288D52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045" y="924571"/>
            <a:ext cx="1891673" cy="2524539"/>
          </a:xfrm>
          <a:prstGeom prst="rect">
            <a:avLst/>
          </a:prstGeom>
        </p:spPr>
        <p:txBody>
          <a:bodyPr/>
          <a:lstStyle>
            <a:lvl1pPr marL="0" marR="0" indent="0" algn="l" defTabSz="411480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baseline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按一下以新增文字</a:t>
            </a:r>
          </a:p>
        </p:txBody>
      </p:sp>
      <p:sp>
        <p:nvSpPr>
          <p:cNvPr id="22" name="文字版面配置區 27">
            <a:extLst>
              <a:ext uri="{FF2B5EF4-FFF2-40B4-BE49-F238E27FC236}">
                <a16:creationId xmlns="" xmlns:a16="http://schemas.microsoft.com/office/drawing/2014/main" id="{D10FC3BD-F371-1840-A1FB-ADB7B3963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3329" y="924571"/>
            <a:ext cx="1851693" cy="2524539"/>
          </a:xfrm>
          <a:prstGeom prst="rect">
            <a:avLst/>
          </a:prstGeom>
        </p:spPr>
        <p:txBody>
          <a:bodyPr/>
          <a:lstStyle>
            <a:lvl1pPr marL="0" marR="0" indent="0" algn="l" defTabSz="411480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baseline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按一下以新增文字</a:t>
            </a:r>
          </a:p>
        </p:txBody>
      </p:sp>
      <p:sp>
        <p:nvSpPr>
          <p:cNvPr id="23" name="文字版面配置區 27">
            <a:extLst>
              <a:ext uri="{FF2B5EF4-FFF2-40B4-BE49-F238E27FC236}">
                <a16:creationId xmlns="" xmlns:a16="http://schemas.microsoft.com/office/drawing/2014/main" id="{2A211799-38C0-C04E-B34C-213A8F2D6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7985" y="3449110"/>
            <a:ext cx="1904999" cy="2524539"/>
          </a:xfrm>
          <a:prstGeom prst="rect">
            <a:avLst/>
          </a:prstGeom>
        </p:spPr>
        <p:txBody>
          <a:bodyPr/>
          <a:lstStyle>
            <a:lvl1pPr marL="0" marR="0" indent="0" algn="l" defTabSz="411480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baseline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按一下以新增文字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711664E0-D70F-D742-8018-75D275C47548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4554243" y="3449110"/>
            <a:ext cx="1851694" cy="2524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</a:t>
            </a:r>
            <a:r>
              <a:rPr lang="ko-KR" altLang="en-US" dirty="0"/>
              <a:t>插入圖片</a:t>
            </a:r>
          </a:p>
        </p:txBody>
      </p:sp>
      <p:sp>
        <p:nvSpPr>
          <p:cNvPr id="25" name="文字版面配置區 27">
            <a:extLst>
              <a:ext uri="{FF2B5EF4-FFF2-40B4-BE49-F238E27FC236}">
                <a16:creationId xmlns="" xmlns:a16="http://schemas.microsoft.com/office/drawing/2014/main" id="{3C6D48E3-6E2C-A947-9BDE-6F3935293D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8593" y="3449110"/>
            <a:ext cx="1891674" cy="2524539"/>
          </a:xfrm>
          <a:prstGeom prst="rect">
            <a:avLst/>
          </a:prstGeom>
        </p:spPr>
        <p:txBody>
          <a:bodyPr/>
          <a:lstStyle>
            <a:lvl1pPr marL="0" marR="0" indent="0" algn="l" defTabSz="411480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 baseline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按一下以新增文字</a:t>
            </a:r>
          </a:p>
        </p:txBody>
      </p:sp>
      <p:sp>
        <p:nvSpPr>
          <p:cNvPr id="29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763148E0-D83E-4A68-A357-78DB98C8C5C0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30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1559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留標題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4">
            <a:extLst>
              <a:ext uri="{FF2B5EF4-FFF2-40B4-BE49-F238E27FC236}">
                <a16:creationId xmlns="" xmlns:a16="http://schemas.microsoft.com/office/drawing/2014/main" id="{A330F768-6149-924A-A6C1-C67622648341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5C8C796F-2CF9-A545-B362-62B5FE55C56E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11" name="文字版面配置區 2">
            <a:extLst>
              <a:ext uri="{FF2B5EF4-FFF2-40B4-BE49-F238E27FC236}">
                <a16:creationId xmlns="" xmlns:a16="http://schemas.microsoft.com/office/drawing/2014/main" id="{5F811C09-FA9A-3841-9E2A-C8921098D3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2D3274A9-6B23-4B9F-B43B-487BA5B060CF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469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_含底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758A5C99-80C3-4AAA-A90B-22E7E80456EA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9978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A947F553-D35E-4FC0-A150-8587477A3954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2249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最末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F17EEEA4-2DA3-7D40-9374-4988E6FAA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434" y="5391543"/>
            <a:ext cx="8022566" cy="148274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2155" y="3086599"/>
            <a:ext cx="5450067" cy="684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0" marR="0" indent="0" algn="l" defTabSz="82292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cap="all" dirty="0">
                <a:solidFill>
                  <a:srgbClr val="0070C0"/>
                </a:solidFill>
                <a:cs typeface="華康黑體 Std W5"/>
              </a:rPr>
              <a:t>謝謝聆聽，敬請</a:t>
            </a:r>
            <a:r>
              <a:rPr kumimoji="1" lang="zh-TW" altLang="en-US" sz="4000" b="1" cap="all" dirty="0" smtClean="0">
                <a:solidFill>
                  <a:srgbClr val="0070C0"/>
                </a:solidFill>
                <a:cs typeface="華康黑體 Std W5"/>
              </a:rPr>
              <a:t>指導</a:t>
            </a:r>
            <a:endParaRPr kumimoji="0" lang="zh-TW" altLang="en-US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D11E7370-3974-4544-A3E4-C65225551CA9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12" descr="圖片 12">
            <a:extLst>
              <a:ext uri="{FF2B5EF4-FFF2-40B4-BE49-F238E27FC236}">
                <a16:creationId xmlns="" xmlns:a16="http://schemas.microsoft.com/office/drawing/2014/main" id="{22F0CA8B-6B3B-324E-A110-1D394ED83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5" y="710910"/>
            <a:ext cx="3130392" cy="6018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4253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827584" y="2420888"/>
            <a:ext cx="77724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899592" y="4437112"/>
            <a:ext cx="777686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按一下以編輯報告單位名稱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7087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0465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85"/>
            <a:ext cx="2133600" cy="365125"/>
          </a:xfrm>
        </p:spPr>
        <p:txBody>
          <a:bodyPr/>
          <a:lstStyle/>
          <a:p>
            <a:fld id="{4D8BCD22-8E00-400A-AAC3-FED048FCB5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\\Wnspwfis05\exe-office\EXEOFFICE\CI 管理\2018 CI優化專案\2018新版型\ppt版型-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3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4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11560" y="29969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按一下以編輯最末一頁結語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010400" y="6492885"/>
            <a:ext cx="2133600" cy="365125"/>
          </a:xfrm>
        </p:spPr>
        <p:txBody>
          <a:bodyPr/>
          <a:lstStyle/>
          <a:p>
            <a:fld id="{4D8BCD22-8E00-400A-AAC3-FED048FCB5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3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  南山人壽170117-17 上午11.33.4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57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2B02ED67-4976-F14D-BC85-8698742E6B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85" y="6152557"/>
            <a:ext cx="4339261" cy="723372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28650" y="973667"/>
            <a:ext cx="78867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FontTx/>
              <a:buBlip>
                <a:blip r:embed="rId3"/>
              </a:buBlip>
              <a:defRPr sz="2800"/>
            </a:lvl1pPr>
            <a:lvl2pPr marL="698911" indent="-28743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2400"/>
            </a:lvl2pPr>
            <a:lvl3pPr marL="1092549" indent="-26959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000"/>
            </a:lvl3pPr>
            <a:lvl4pPr marL="1560195" indent="-325754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4pPr>
            <a:lvl5pPr marL="1971675" indent="-325754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Microsoft JhengHei" panose="020B0604030504040204" pitchFamily="34" charset="-120"/>
              <a:buChar char="‐"/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日期版面配置區 3">
            <a:extLst>
              <a:ext uri="{FF2B5EF4-FFF2-40B4-BE49-F238E27FC236}">
                <a16:creationId xmlns="" xmlns:a16="http://schemas.microsoft.com/office/drawing/2014/main" id="{348E7BFC-4749-7647-89F0-3BDB25AF3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0" name="頁尾版面配置區 4">
            <a:extLst>
              <a:ext uri="{FF2B5EF4-FFF2-40B4-BE49-F238E27FC236}">
                <a16:creationId xmlns="" xmlns:a16="http://schemas.microsoft.com/office/drawing/2014/main" id="{B927FAE2-E7E2-794D-9ABF-3D3B461C5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="" xmlns:a16="http://schemas.microsoft.com/office/drawing/2014/main" id="{03005A04-9867-3442-899E-4D15DA9BE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文字版面配置區 2">
            <a:extLst>
              <a:ext uri="{FF2B5EF4-FFF2-40B4-BE49-F238E27FC236}">
                <a16:creationId xmlns="" xmlns:a16="http://schemas.microsoft.com/office/drawing/2014/main" id="{FA2B1349-B5FA-8140-B33A-083832E0B7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4" y="206621"/>
            <a:ext cx="5993516" cy="5977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 smtClean="0"/>
              <a:t>按一下以新增目錄標題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111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827584" y="2420888"/>
            <a:ext cx="77724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899592" y="4437112"/>
            <a:ext cx="777686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按一下以編輯報告單位名稱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29770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11560" y="29969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按一下以編輯最末一頁結語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010400" y="6492885"/>
            <a:ext cx="2133600" cy="365125"/>
          </a:xfrm>
        </p:spPr>
        <p:txBody>
          <a:bodyPr/>
          <a:lstStyle/>
          <a:p>
            <a:fld id="{4D8BCD22-8E00-400A-AAC3-FED048FCB5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2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  南山人壽170117-17 上午11.33.4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單元頁(藍底白字)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4">
            <a:extLst>
              <a:ext uri="{FF2B5EF4-FFF2-40B4-BE49-F238E27FC236}">
                <a16:creationId xmlns="" xmlns:a16="http://schemas.microsoft.com/office/drawing/2014/main" id="{AE4AD92E-0B2D-9546-A986-0431F8A4D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758" y="2581962"/>
            <a:ext cx="7904393" cy="847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 spc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按一下以新增標題</a:t>
            </a:r>
          </a:p>
        </p:txBody>
      </p:sp>
      <p:sp>
        <p:nvSpPr>
          <p:cNvPr id="8" name="日期版面配置區 3">
            <a:extLst>
              <a:ext uri="{FF2B5EF4-FFF2-40B4-BE49-F238E27FC236}">
                <a16:creationId xmlns="" xmlns:a16="http://schemas.microsoft.com/office/drawing/2014/main" id="{485D6E5D-632D-8B43-B928-6F3439329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9" name="頁尾版面配置區 4">
            <a:extLst>
              <a:ext uri="{FF2B5EF4-FFF2-40B4-BE49-F238E27FC236}">
                <a16:creationId xmlns="" xmlns:a16="http://schemas.microsoft.com/office/drawing/2014/main" id="{02E575F9-04F0-C243-9E5A-9042518E6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="" xmlns:a16="http://schemas.microsoft.com/office/drawing/2014/main" id="{D5D4C82D-60CA-9349-B57C-075012E8E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81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單元頁(白底藍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4">
            <a:extLst>
              <a:ext uri="{FF2B5EF4-FFF2-40B4-BE49-F238E27FC236}">
                <a16:creationId xmlns="" xmlns:a16="http://schemas.microsoft.com/office/drawing/2014/main" id="{AE4AD92E-0B2D-9546-A986-0431F8A4D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758" y="2581962"/>
            <a:ext cx="7904393" cy="8470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 spc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按一下以新增標題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="" xmlns:a16="http://schemas.microsoft.com/office/drawing/2014/main" id="{9B0A0442-32FF-0844-92E1-E791615C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7" name="頁尾版面配置區 4">
            <a:extLst>
              <a:ext uri="{FF2B5EF4-FFF2-40B4-BE49-F238E27FC236}">
                <a16:creationId xmlns="" xmlns:a16="http://schemas.microsoft.com/office/drawing/2014/main" id="{E532940A-FF93-4946-8267-FB8E150F6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43841184-0FA6-164D-A781-6BE4B855C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9388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欄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4">
            <a:extLst>
              <a:ext uri="{FF2B5EF4-FFF2-40B4-BE49-F238E27FC236}">
                <a16:creationId xmlns="" xmlns:a16="http://schemas.microsoft.com/office/drawing/2014/main" id="{A330F768-6149-924A-A6C1-C67622648341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5C8C796F-2CF9-A545-B362-62B5FE55C56E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13" name="文字版面配置區 2">
            <a:extLst>
              <a:ext uri="{FF2B5EF4-FFF2-40B4-BE49-F238E27FC236}">
                <a16:creationId xmlns="" xmlns:a16="http://schemas.microsoft.com/office/drawing/2014/main" id="{FA2B1349-B5FA-8140-B33A-083832E0B7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28650" y="973667"/>
            <a:ext cx="7886700" cy="534246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450"/>
              </a:spcBef>
              <a:buFontTx/>
              <a:buBlip>
                <a:blip r:embed="rId2"/>
              </a:buBlip>
              <a:defRPr sz="2400">
                <a:latin typeface="+mn-ea"/>
                <a:ea typeface="+mn-ea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sz="2000">
                <a:latin typeface="+mn-ea"/>
                <a:ea typeface="+mn-ea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sz="1800">
                <a:latin typeface="+mn-ea"/>
                <a:ea typeface="+mn-ea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00">
                <a:latin typeface="+mn-ea"/>
                <a:ea typeface="+mn-ea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微軟正黑體" panose="020B0604030504040204" pitchFamily="34" charset="-120"/>
              <a:buChar char="‐"/>
              <a:defRPr sz="16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日期版面配置區 3">
            <a:extLst>
              <a:ext uri="{FF2B5EF4-FFF2-40B4-BE49-F238E27FC236}">
                <a16:creationId xmlns="" xmlns:a16="http://schemas.microsoft.com/office/drawing/2014/main" id="{95CE69C7-37C5-2B41-B1FD-9E72DE5E5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8" name="頁尾版面配置區 4">
            <a:extLst>
              <a:ext uri="{FF2B5EF4-FFF2-40B4-BE49-F238E27FC236}">
                <a16:creationId xmlns="" xmlns:a16="http://schemas.microsoft.com/office/drawing/2014/main" id="{4B6045C3-89CE-EA40-93CB-EA8DAE6DB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9" name="投影片編號版面配置區 5">
            <a:extLst>
              <a:ext uri="{FF2B5EF4-FFF2-40B4-BE49-F238E27FC236}">
                <a16:creationId xmlns="" xmlns:a16="http://schemas.microsoft.com/office/drawing/2014/main" id="{4311518D-0E3B-D249-B16F-BD9722FAE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696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大圖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4">
            <a:extLst>
              <a:ext uri="{FF2B5EF4-FFF2-40B4-BE49-F238E27FC236}">
                <a16:creationId xmlns="" xmlns:a16="http://schemas.microsoft.com/office/drawing/2014/main" id="{A330F768-6149-924A-A6C1-C67622648341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5C8C796F-2CF9-A545-B362-62B5FE55C56E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11" name="文字版面配置區 2">
            <a:extLst>
              <a:ext uri="{FF2B5EF4-FFF2-40B4-BE49-F238E27FC236}">
                <a16:creationId xmlns="" xmlns:a16="http://schemas.microsoft.com/office/drawing/2014/main" id="{5F811C09-FA9A-3841-9E2A-C8921098D3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711664E0-D70F-D742-8018-75D275C475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549401" y="1576919"/>
            <a:ext cx="6013736" cy="4249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12" name="日期版面配置區 3">
            <a:extLst>
              <a:ext uri="{FF2B5EF4-FFF2-40B4-BE49-F238E27FC236}">
                <a16:creationId xmlns="" xmlns:a16="http://schemas.microsoft.com/office/drawing/2014/main" id="{D0FB407B-44DC-D94A-8155-05657F87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3" name="頁尾版面配置區 4">
            <a:extLst>
              <a:ext uri="{FF2B5EF4-FFF2-40B4-BE49-F238E27FC236}">
                <a16:creationId xmlns="" xmlns:a16="http://schemas.microsoft.com/office/drawing/2014/main" id="{1F154FEB-9567-2E46-9414-D4A5F3503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4" name="投影片編號版面配置區 5">
            <a:extLst>
              <a:ext uri="{FF2B5EF4-FFF2-40B4-BE49-F238E27FC236}">
                <a16:creationId xmlns="" xmlns:a16="http://schemas.microsoft.com/office/drawing/2014/main" id="{91C56652-F612-AB47-A425-08597F026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5757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二列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4">
            <a:extLst>
              <a:ext uri="{FF2B5EF4-FFF2-40B4-BE49-F238E27FC236}">
                <a16:creationId xmlns="" xmlns:a16="http://schemas.microsoft.com/office/drawing/2014/main" id="{A330F768-6149-924A-A6C1-C67622648341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5C8C796F-2CF9-A545-B362-62B5FE55C56E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15" name="文字版面配置區 2">
            <a:extLst>
              <a:ext uri="{FF2B5EF4-FFF2-40B4-BE49-F238E27FC236}">
                <a16:creationId xmlns="" xmlns:a16="http://schemas.microsoft.com/office/drawing/2014/main" id="{336818F3-89BA-0E48-9788-3099598949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029785"/>
            <a:ext cx="7886700" cy="250928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450"/>
              </a:spcBef>
              <a:buFontTx/>
              <a:buBlip>
                <a:blip r:embed="rId2"/>
              </a:buBlip>
              <a:defRPr sz="2400"/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6" name="內容版面配置區 3"/>
          <p:cNvSpPr>
            <a:spLocks noGrp="1"/>
          </p:cNvSpPr>
          <p:nvPr>
            <p:ph sz="half" idx="2"/>
          </p:nvPr>
        </p:nvSpPr>
        <p:spPr>
          <a:xfrm>
            <a:off x="628650" y="3666462"/>
            <a:ext cx="7886700" cy="2509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lang="zh-TW" altLang="en-US" sz="24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  <a:sym typeface="Calibri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marL="257175" marR="0" lvl="0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按一下以編輯母片文字樣式</a:t>
            </a:r>
          </a:p>
          <a:p>
            <a:pPr marL="257175" marR="0" lvl="1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第二層</a:t>
            </a:r>
          </a:p>
          <a:p>
            <a:pPr marL="257175" marR="0" lvl="2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第三層</a:t>
            </a:r>
          </a:p>
          <a:p>
            <a:pPr marL="257175" marR="0" lvl="3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第四層</a:t>
            </a:r>
          </a:p>
          <a:p>
            <a:pPr marL="257175" marR="0" lvl="4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日期版面配置區 3">
            <a:extLst>
              <a:ext uri="{FF2B5EF4-FFF2-40B4-BE49-F238E27FC236}">
                <a16:creationId xmlns="" xmlns:a16="http://schemas.microsoft.com/office/drawing/2014/main" id="{1FF71881-0138-BB4F-81DF-85243E3A12F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3" name="頁尾版面配置區 4">
            <a:extLst>
              <a:ext uri="{FF2B5EF4-FFF2-40B4-BE49-F238E27FC236}">
                <a16:creationId xmlns="" xmlns:a16="http://schemas.microsoft.com/office/drawing/2014/main" id="{8AC44A92-EFD3-0F42-B642-DCE623358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7" name="投影片編號版面配置區 5">
            <a:extLst>
              <a:ext uri="{FF2B5EF4-FFF2-40B4-BE49-F238E27FC236}">
                <a16:creationId xmlns="" xmlns:a16="http://schemas.microsoft.com/office/drawing/2014/main" id="{74645775-D19B-CD49-8E08-A6B54563D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1604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二欄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4">
            <a:extLst>
              <a:ext uri="{FF2B5EF4-FFF2-40B4-BE49-F238E27FC236}">
                <a16:creationId xmlns="" xmlns:a16="http://schemas.microsoft.com/office/drawing/2014/main" id="{A330F768-6149-924A-A6C1-C67622648341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5C8C796F-2CF9-A545-B362-62B5FE55C56E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17" name="直線接點 14">
            <a:extLst>
              <a:ext uri="{FF2B5EF4-FFF2-40B4-BE49-F238E27FC236}">
                <a16:creationId xmlns="" xmlns:a16="http://schemas.microsoft.com/office/drawing/2014/main" id="{C322ED6B-6D58-F94B-9F6B-9AA2A6E5BA88}"/>
              </a:ext>
            </a:extLst>
          </p:cNvPr>
          <p:cNvSpPr/>
          <p:nvPr/>
        </p:nvSpPr>
        <p:spPr>
          <a:xfrm>
            <a:off x="4572000" y="1448120"/>
            <a:ext cx="0" cy="4398976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13" name="文字版面配置區 2">
            <a:extLst>
              <a:ext uri="{FF2B5EF4-FFF2-40B4-BE49-F238E27FC236}">
                <a16:creationId xmlns="" xmlns:a16="http://schemas.microsoft.com/office/drawing/2014/main" id="{F0C619F2-238D-2A4C-BA0A-2E6F24F24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sz="half" idx="1"/>
          </p:nvPr>
        </p:nvSpPr>
        <p:spPr>
          <a:xfrm>
            <a:off x="319201" y="989075"/>
            <a:ext cx="4139318" cy="5317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lang="zh-TW" altLang="en-US" sz="24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  <a:sym typeface="Calibri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marL="257175" marR="0" lvl="0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按一下以編輯母片文字樣式</a:t>
            </a:r>
          </a:p>
          <a:p>
            <a:pPr marL="257175" marR="0" lvl="1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第二層</a:t>
            </a:r>
          </a:p>
          <a:p>
            <a:pPr marL="257175" marR="0" lvl="2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第三層</a:t>
            </a:r>
          </a:p>
          <a:p>
            <a:pPr marL="257175" marR="0" lvl="3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第四層</a:t>
            </a:r>
          </a:p>
          <a:p>
            <a:pPr marL="257175" marR="0" lvl="4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3" name="日期版面配置區 3"/>
          <p:cNvSpPr>
            <a:spLocks noGrp="1"/>
          </p:cNvSpPr>
          <p:nvPr>
            <p:ph type="dt" sz="half" idx="2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6EE6BEA6-2132-493E-8E24-60BAB5BAA7F6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9" name="內容版面配置區 2">
            <a:extLst>
              <a:ext uri="{FF2B5EF4-FFF2-40B4-BE49-F238E27FC236}">
                <a16:creationId xmlns="" xmlns:a16="http://schemas.microsoft.com/office/drawing/2014/main" id="{4E893080-4FB8-2F46-B213-4D671A3A0C40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685482" y="989075"/>
            <a:ext cx="4139318" cy="5317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lang="zh-TW" altLang="en-US" sz="24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  <a:sym typeface="Calibri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marL="257175" marR="0" lvl="0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按一下以編輯母片文字樣式</a:t>
            </a:r>
          </a:p>
          <a:p>
            <a:pPr marL="257175" marR="0" lvl="1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第二層</a:t>
            </a:r>
          </a:p>
          <a:p>
            <a:pPr marL="257175" marR="0" lvl="2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第三層</a:t>
            </a:r>
          </a:p>
          <a:p>
            <a:pPr marL="257175" marR="0" lvl="3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第四層</a:t>
            </a:r>
          </a:p>
          <a:p>
            <a:pPr marL="257175" marR="0" lvl="4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418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圖右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線接點 14">
            <a:extLst>
              <a:ext uri="{FF2B5EF4-FFF2-40B4-BE49-F238E27FC236}">
                <a16:creationId xmlns="" xmlns:a16="http://schemas.microsoft.com/office/drawing/2014/main" id="{F2F1C9D7-B14F-BF44-A3D8-5D47EC083EA5}"/>
              </a:ext>
            </a:extLst>
          </p:cNvPr>
          <p:cNvSpPr/>
          <p:nvPr/>
        </p:nvSpPr>
        <p:spPr>
          <a:xfrm flipV="1">
            <a:off x="319201" y="750960"/>
            <a:ext cx="8441889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34289" tIns="34289" rIns="34289" bIns="34289"/>
          <a:lstStyle/>
          <a:p>
            <a:endParaRPr sz="1650"/>
          </a:p>
        </p:txBody>
      </p:sp>
      <p:sp>
        <p:nvSpPr>
          <p:cNvPr id="20" name="矩形 11">
            <a:extLst>
              <a:ext uri="{FF2B5EF4-FFF2-40B4-BE49-F238E27FC236}">
                <a16:creationId xmlns="" xmlns:a16="http://schemas.microsoft.com/office/drawing/2014/main" id="{91411F00-9741-7A4E-AB31-166F620DF2B5}"/>
              </a:ext>
            </a:extLst>
          </p:cNvPr>
          <p:cNvSpPr/>
          <p:nvPr/>
        </p:nvSpPr>
        <p:spPr>
          <a:xfrm>
            <a:off x="319201" y="206623"/>
            <a:ext cx="81584" cy="47157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650"/>
          </a:p>
        </p:txBody>
      </p:sp>
      <p:sp>
        <p:nvSpPr>
          <p:cNvPr id="21" name="文字版面配置區 2">
            <a:extLst>
              <a:ext uri="{FF2B5EF4-FFF2-40B4-BE49-F238E27FC236}">
                <a16:creationId xmlns="" xmlns:a16="http://schemas.microsoft.com/office/drawing/2014/main" id="{8871092C-009C-2E45-9D9A-839D67AC8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683" y="206622"/>
            <a:ext cx="8328407" cy="4714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1E70C0"/>
                </a:solidFill>
              </a:defRPr>
            </a:lvl1pPr>
          </a:lstStyle>
          <a:p>
            <a:r>
              <a:rPr kumimoji="1" lang="zh-TW" altLang="en-US" dirty="0"/>
              <a:t>按一下以新增標題</a:t>
            </a:r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360333" y="964962"/>
            <a:ext cx="4197556" cy="5260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lang="zh-TW" altLang="en-US" sz="24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  <a:sym typeface="Calibri"/>
              </a:defRPr>
            </a:lvl1pPr>
            <a:lvl2pPr marL="698911" indent="-28743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l"/>
              <a:defRPr lang="zh-TW" altLang="en-US" sz="20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2pPr>
            <a:lvl3pPr marL="1092549" indent="-26959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n"/>
              <a:defRPr lang="zh-TW" altLang="en-US" sz="18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3pPr>
            <a:lvl4pPr marL="1560195" indent="-32575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  <a:defRPr lang="zh-TW" altLang="en-US" sz="1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4pPr>
            <a:lvl5pPr marL="1971675" indent="-325754">
              <a:lnSpc>
                <a:spcPct val="100000"/>
              </a:lnSpc>
              <a:spcBef>
                <a:spcPts val="450"/>
              </a:spcBef>
              <a:buFont typeface="標楷體" panose="03000509000000000000" pitchFamily="65" charset="-120"/>
              <a:buChar char="・"/>
              <a:defRPr lang="zh-TW" alt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+mn-ea"/>
                <a:ea typeface="+mn-ea"/>
                <a:cs typeface="+mn-cs"/>
                <a:sym typeface="Calibri"/>
              </a:defRPr>
            </a:lvl5pPr>
          </a:lstStyle>
          <a:p>
            <a:pPr marL="257175" marR="0" lvl="0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按一下以編輯母片文字樣式</a:t>
            </a:r>
          </a:p>
          <a:p>
            <a:pPr marL="257175" marR="0" lvl="1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第二層</a:t>
            </a:r>
          </a:p>
          <a:p>
            <a:pPr marL="257175" marR="0" lvl="2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第三層</a:t>
            </a:r>
          </a:p>
          <a:p>
            <a:pPr marL="257175" marR="0" lvl="3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第四層</a:t>
            </a:r>
          </a:p>
          <a:p>
            <a:pPr marL="257175" marR="0" lvl="4" indent="-257175" algn="l" defTabSz="411480" rtl="0" latinLnBrk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</a:pPr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711664E0-D70F-D742-8018-75D275C475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2600" y="962300"/>
            <a:ext cx="3778250" cy="5263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1" lang="zh-TW" altLang="en-US" dirty="0"/>
              <a:t>按一下以插入</a:t>
            </a:r>
            <a:r>
              <a:rPr lang="ko-KR" altLang="en-US" dirty="0"/>
              <a:t>圖片</a:t>
            </a:r>
          </a:p>
        </p:txBody>
      </p:sp>
      <p:sp>
        <p:nvSpPr>
          <p:cNvPr id="23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3F2DB263-811F-4EB9-8788-812849A24E5B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2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5516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290" y="6367044"/>
            <a:ext cx="843644" cy="507888"/>
          </a:xfrm>
          <a:prstGeom prst="rect">
            <a:avLst/>
          </a:prstGeom>
        </p:spPr>
      </p:pic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914399" y="769938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rPr dirty="0" err="1"/>
              <a:t>大標題文字</a:t>
            </a:r>
            <a:endParaRPr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" y="6502420"/>
            <a:ext cx="2405903" cy="365125"/>
          </a:xfrm>
          <a:prstGeom prst="rect">
            <a:avLst/>
          </a:prstGeom>
        </p:spPr>
        <p:txBody>
          <a:bodyPr anchor="b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D4E87B7-3498-4C46-AC2A-2ED0F815BC91}" type="datetime1">
              <a:rPr lang="zh-TW" altLang="en-US" smtClean="0"/>
              <a:pPr/>
              <a:t>2021/8/5</a:t>
            </a:fld>
            <a:endParaRPr lang="zh-TW" altLang="en-US" dirty="0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70149" y="6502420"/>
            <a:ext cx="4249918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84313" y="6502420"/>
            <a:ext cx="2359687" cy="365125"/>
          </a:xfrm>
          <a:prstGeom prst="rect">
            <a:avLst/>
          </a:prstGeom>
        </p:spPr>
        <p:txBody>
          <a:bodyPr anchor="b"/>
          <a:lstStyle>
            <a:lvl1pPr algn="r">
              <a:tabLst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CBE36A95-2CE2-4055-AD5A-A0921D347A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33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65" r:id="rId20"/>
    <p:sldLayoutId id="2147483667" r:id="rId21"/>
    <p:sldLayoutId id="2147483668" r:id="rId2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1pPr>
      <a:lvl2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1148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None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1pPr>
      <a:lvl2pPr marL="698911" marR="0" indent="-287430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–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2pPr>
      <a:lvl3pPr marL="1092549" marR="0" indent="-269590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•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3pPr>
      <a:lvl4pPr marL="1560195" marR="0" indent="-325754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–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4pPr>
      <a:lvl5pPr marL="1971675" marR="0" indent="-325754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»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Microsoft JhengHei" panose="020B0604030504040204" pitchFamily="34" charset="-120"/>
          <a:ea typeface="Microsoft JhengHei" panose="020B0604030504040204" pitchFamily="34" charset="-120"/>
          <a:cs typeface="+mn-cs"/>
          <a:sym typeface="Calibri"/>
        </a:defRPr>
      </a:lvl5pPr>
      <a:lvl6pPr marL="2383154" marR="0" indent="-325754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•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794634" marR="0" indent="-325755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•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206115" marR="0" indent="-325755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•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617594" marR="0" indent="-325755" algn="l" defTabSz="41148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Tx/>
        <a:buSzPct val="100000"/>
        <a:buFont typeface="Arial"/>
        <a:buChar char="•"/>
        <a:tabLst/>
        <a:defRPr sz="28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822927" rtl="0" eaLnBrk="1" fontAlgn="ctr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2292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業務</a:t>
            </a:r>
            <a:r>
              <a:rPr lang="en-US" altLang="zh-TW" dirty="0"/>
              <a:t>-</a:t>
            </a:r>
            <a:r>
              <a:rPr lang="zh-TW" altLang="en-US" dirty="0"/>
              <a:t>桃竹苗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版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TW" sz="4000" dirty="0">
                <a:latin typeface="Calibri" panose="020F0502020204030204" pitchFamily="34" charset="0"/>
                <a:cs typeface="華康黑體 Std W5"/>
              </a:rPr>
              <a:t>110</a:t>
            </a:r>
            <a:r>
              <a:rPr kumimoji="1" lang="zh-TW" altLang="en-US" sz="4000" dirty="0">
                <a:latin typeface="Calibri" panose="020F0502020204030204" pitchFamily="34" charset="0"/>
                <a:cs typeface="華康黑體 Std W5"/>
              </a:rPr>
              <a:t>年大專院校獎學金</a:t>
            </a:r>
            <a:r>
              <a:rPr kumimoji="1" lang="en-US" altLang="zh-TW" sz="4000" dirty="0">
                <a:latin typeface="Calibri" panose="020F0502020204030204" pitchFamily="34" charset="0"/>
                <a:cs typeface="華康黑體 Std W5"/>
              </a:rPr>
              <a:t>-</a:t>
            </a:r>
            <a:r>
              <a:rPr kumimoji="1" lang="zh-TW" altLang="en-US" sz="4000" dirty="0">
                <a:latin typeface="Calibri" panose="020F0502020204030204" pitchFamily="34" charset="0"/>
                <a:cs typeface="華康黑體 Std W5"/>
              </a:rPr>
              <a:t>合作學系組申請</a:t>
            </a:r>
            <a:r>
              <a:rPr kumimoji="1" lang="zh-TW" altLang="en-US" sz="4000" dirty="0" smtClean="0">
                <a:latin typeface="Calibri" panose="020F0502020204030204" pitchFamily="34" charset="0"/>
                <a:cs typeface="華康黑體 Std W5"/>
              </a:rPr>
              <a:t>說明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91039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2870942" y="1607720"/>
            <a:ext cx="2726281" cy="5250280"/>
            <a:chOff x="228649" y="1022333"/>
            <a:chExt cx="2394735" cy="4510514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76" r="25494" b="1672"/>
            <a:stretch/>
          </p:blipFill>
          <p:spPr bwMode="auto">
            <a:xfrm>
              <a:off x="228649" y="1022333"/>
              <a:ext cx="2394735" cy="45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" b="-1191"/>
            <a:stretch/>
          </p:blipFill>
          <p:spPr bwMode="auto">
            <a:xfrm>
              <a:off x="443668" y="1626497"/>
              <a:ext cx="1993388" cy="341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 descr="D:\2019\創新\圖示\2457331_135552000367_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226" y="4018224"/>
              <a:ext cx="574357" cy="53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932943" y="1719017"/>
              <a:ext cx="1115342" cy="23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819150" y="1665228"/>
              <a:ext cx="12870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南山</a:t>
              </a:r>
              <a:r>
                <a:rPr lang="zh-TW" altLang="en-US" sz="1400" b="1" dirty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</a:t>
              </a:r>
              <a:endParaRPr lang="zh-TW" altLang="en-US" sz="1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37188" y="1951341"/>
              <a:ext cx="2001502" cy="1449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7" b="95763" l="4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1" y="1741112"/>
              <a:ext cx="153185" cy="15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矩形 46"/>
            <p:cNvSpPr/>
            <p:nvPr/>
          </p:nvSpPr>
          <p:spPr>
            <a:xfrm>
              <a:off x="572191" y="1638870"/>
              <a:ext cx="1676934" cy="76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4" y="3401113"/>
              <a:ext cx="1995022" cy="1345443"/>
            </a:xfrm>
            <a:prstGeom prst="rect">
              <a:avLst/>
            </a:prstGeom>
          </p:spPr>
        </p:pic>
        <p:pic>
          <p:nvPicPr>
            <p:cNvPr id="55" name="Picture 6" descr="C:\Users\W9012543\Desktop\NS-Anita\Line@\插畫家\圖檔\QR code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" t="5753" r="5825" b="5337"/>
            <a:stretch/>
          </p:blipFill>
          <p:spPr bwMode="auto">
            <a:xfrm>
              <a:off x="755255" y="1978215"/>
              <a:ext cx="1388778" cy="138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橢圓 55"/>
            <p:cNvSpPr/>
            <p:nvPr/>
          </p:nvSpPr>
          <p:spPr>
            <a:xfrm>
              <a:off x="1102343" y="3399718"/>
              <a:ext cx="737736" cy="709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50619" y="190381"/>
            <a:ext cx="7749773" cy="5847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逐夢地圖線上</a:t>
            </a:r>
            <a:r>
              <a:rPr lang="zh-TW" alt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施</a:t>
            </a: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測步驟</a:t>
            </a:r>
            <a:endParaRPr lang="zh-TW" altLang="en-US" sz="3200" b="1" dirty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5636" y="1604332"/>
            <a:ext cx="2726281" cy="5250280"/>
            <a:chOff x="228649" y="1022333"/>
            <a:chExt cx="2394735" cy="451051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76" r="25494" b="1672"/>
            <a:stretch/>
          </p:blipFill>
          <p:spPr bwMode="auto">
            <a:xfrm>
              <a:off x="228649" y="1022333"/>
              <a:ext cx="2394735" cy="45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" b="-1191"/>
            <a:stretch/>
          </p:blipFill>
          <p:spPr bwMode="auto">
            <a:xfrm>
              <a:off x="443668" y="1626497"/>
              <a:ext cx="1993388" cy="341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 descr="D:\2019\創新\圖示\2457331_135552000367_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226" y="4018224"/>
              <a:ext cx="574357" cy="53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932943" y="1719017"/>
              <a:ext cx="1115342" cy="23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19150" y="1665228"/>
              <a:ext cx="12870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南山</a:t>
              </a:r>
              <a:r>
                <a:rPr lang="zh-TW" altLang="en-US" sz="1400" b="1" dirty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</a:t>
              </a:r>
              <a:endParaRPr lang="zh-TW" altLang="en-US" sz="1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37188" y="1951341"/>
              <a:ext cx="2001502" cy="1449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8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7" b="95763" l="4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1" y="1741112"/>
              <a:ext cx="153185" cy="15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572191" y="1638870"/>
              <a:ext cx="1676934" cy="76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4" y="3401113"/>
              <a:ext cx="1995022" cy="1345443"/>
            </a:xfrm>
            <a:prstGeom prst="rect">
              <a:avLst/>
            </a:prstGeom>
          </p:spPr>
        </p:pic>
        <p:pic>
          <p:nvPicPr>
            <p:cNvPr id="28" name="Picture 6" descr="C:\Users\W9012543\Desktop\NS-Anita\Line@\插畫家\圖檔\QR code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" t="5753" r="5825" b="5337"/>
            <a:stretch/>
          </p:blipFill>
          <p:spPr bwMode="auto">
            <a:xfrm>
              <a:off x="755255" y="1978215"/>
              <a:ext cx="1388778" cy="138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橢圓 40"/>
            <p:cNvSpPr/>
            <p:nvPr/>
          </p:nvSpPr>
          <p:spPr>
            <a:xfrm>
              <a:off x="1102343" y="3399718"/>
              <a:ext cx="737736" cy="7090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4967BB2D-4FAE-AA42-BE3B-C65B21D285EC}"/>
              </a:ext>
            </a:extLst>
          </p:cNvPr>
          <p:cNvSpPr/>
          <p:nvPr/>
        </p:nvSpPr>
        <p:spPr>
          <a:xfrm>
            <a:off x="2363763" y="836712"/>
            <a:ext cx="6622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年度目標地圖選擇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學生版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引導準增規劃並寫下自己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「想作的事」和「該作的事」目標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，最後製作準增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專屬地圖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，未來可利用手機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檢視並追蹤目標達成進度。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>
            <a:extLst>
              <a:ext uri="{FF2B5EF4-FFF2-40B4-BE49-F238E27FC236}">
                <a16:creationId xmlns:a16="http://schemas.microsoft.com/office/drawing/2014/main" xmlns="" id="{585141B3-99EB-244A-9AE8-01DB83A944B7}"/>
              </a:ext>
            </a:extLst>
          </p:cNvPr>
          <p:cNvSpPr/>
          <p:nvPr/>
        </p:nvSpPr>
        <p:spPr>
          <a:xfrm>
            <a:off x="320424" y="999121"/>
            <a:ext cx="1997276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C5B5063F-233F-D94D-BAE5-9BDA0DEE4B02}"/>
              </a:ext>
            </a:extLst>
          </p:cNvPr>
          <p:cNvSpPr txBox="1"/>
          <p:nvPr/>
        </p:nvSpPr>
        <p:spPr>
          <a:xfrm>
            <a:off x="320424" y="100926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年度目標地圖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1"/>
          <a:stretch/>
        </p:blipFill>
        <p:spPr>
          <a:xfrm>
            <a:off x="3102698" y="2292752"/>
            <a:ext cx="2303936" cy="3974983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3468594" y="4050033"/>
            <a:ext cx="807232" cy="277241"/>
          </a:xfrm>
          <a:prstGeom prst="roundRect">
            <a:avLst/>
          </a:prstGeom>
          <a:noFill/>
          <a:ln w="38100" cap="flat">
            <a:solidFill>
              <a:srgbClr val="FF0000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466741" y="5270348"/>
            <a:ext cx="1909102" cy="1009414"/>
          </a:xfrm>
          <a:prstGeom prst="wedgeRoundRectCallout">
            <a:avLst>
              <a:gd name="adj1" fmla="val -7528"/>
              <a:gd name="adj2" fmla="val -7841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293" y="5465434"/>
            <a:ext cx="164270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選下方表單</a:t>
            </a: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「逐夢地區」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57" name="圓角矩形圖說文字 56"/>
          <p:cNvSpPr/>
          <p:nvPr/>
        </p:nvSpPr>
        <p:spPr>
          <a:xfrm>
            <a:off x="3262047" y="4687073"/>
            <a:ext cx="1909102" cy="1009414"/>
          </a:xfrm>
          <a:prstGeom prst="wedgeRoundRectCallout">
            <a:avLst>
              <a:gd name="adj1" fmla="val -7528"/>
              <a:gd name="adj2" fmla="val -7841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329058" y="4882159"/>
            <a:ext cx="198840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點選跳出的</a:t>
            </a:r>
            <a:endParaRPr kumimoji="0" lang="en-US" altLang="zh-TW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「年度目標地圖」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68594" y="3310993"/>
            <a:ext cx="736929" cy="132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51425" y="3256454"/>
            <a:ext cx="54117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南 山 王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5849770" y="1604332"/>
            <a:ext cx="2726281" cy="5250280"/>
            <a:chOff x="228649" y="1022333"/>
            <a:chExt cx="2394735" cy="4510514"/>
          </a:xfrm>
        </p:grpSpPr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76" r="25494" b="1672"/>
            <a:stretch/>
          </p:blipFill>
          <p:spPr bwMode="auto">
            <a:xfrm>
              <a:off x="228649" y="1022333"/>
              <a:ext cx="2394735" cy="45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" b="-1191"/>
            <a:stretch/>
          </p:blipFill>
          <p:spPr bwMode="auto">
            <a:xfrm>
              <a:off x="443668" y="1626497"/>
              <a:ext cx="1993388" cy="341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 descr="D:\2019\創新\圖示\2457331_135552000367_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226" y="4018224"/>
              <a:ext cx="574357" cy="53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矩形 66"/>
            <p:cNvSpPr/>
            <p:nvPr/>
          </p:nvSpPr>
          <p:spPr>
            <a:xfrm>
              <a:off x="932943" y="1719017"/>
              <a:ext cx="1115342" cy="23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819150" y="1665228"/>
              <a:ext cx="12870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南山</a:t>
              </a:r>
              <a:r>
                <a:rPr lang="zh-TW" altLang="en-US" sz="1400" b="1" dirty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</a:t>
              </a:r>
              <a:endParaRPr lang="zh-TW" altLang="en-US" sz="1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37188" y="1951341"/>
              <a:ext cx="2001502" cy="1449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0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7" b="95763" l="4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1" y="1741112"/>
              <a:ext cx="153185" cy="15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572191" y="1638870"/>
              <a:ext cx="1676934" cy="76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4" y="3401113"/>
              <a:ext cx="1995022" cy="1345443"/>
            </a:xfrm>
            <a:prstGeom prst="rect">
              <a:avLst/>
            </a:prstGeom>
          </p:spPr>
        </p:pic>
        <p:pic>
          <p:nvPicPr>
            <p:cNvPr id="73" name="Picture 6" descr="C:\Users\W9012543\Desktop\NS-Anita\Line@\插畫家\圖檔\QR code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" t="5753" r="5825" b="5337"/>
            <a:stretch/>
          </p:blipFill>
          <p:spPr bwMode="auto">
            <a:xfrm>
              <a:off x="755255" y="1978215"/>
              <a:ext cx="1388778" cy="138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橢圓 73"/>
            <p:cNvSpPr/>
            <p:nvPr/>
          </p:nvSpPr>
          <p:spPr>
            <a:xfrm>
              <a:off x="1102343" y="3399718"/>
              <a:ext cx="737736" cy="709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1"/>
          <a:stretch/>
        </p:blipFill>
        <p:spPr>
          <a:xfrm>
            <a:off x="6079731" y="2293992"/>
            <a:ext cx="2300221" cy="3962429"/>
          </a:xfrm>
          <a:prstGeom prst="rect">
            <a:avLst/>
          </a:prstGeom>
        </p:spPr>
      </p:pic>
      <p:sp>
        <p:nvSpPr>
          <p:cNvPr id="75" name="圓角矩形 74"/>
          <p:cNvSpPr/>
          <p:nvPr/>
        </p:nvSpPr>
        <p:spPr>
          <a:xfrm>
            <a:off x="6768016" y="4050033"/>
            <a:ext cx="396272" cy="277241"/>
          </a:xfrm>
          <a:prstGeom prst="roundRect">
            <a:avLst/>
          </a:prstGeom>
          <a:noFill/>
          <a:ln w="38100" cap="flat">
            <a:solidFill>
              <a:srgbClr val="FF0000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633643" y="3662109"/>
            <a:ext cx="736929" cy="132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745281" y="3605442"/>
            <a:ext cx="54117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南 山 王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8" name="圓角矩形圖說文字 77"/>
          <p:cNvSpPr/>
          <p:nvPr/>
        </p:nvSpPr>
        <p:spPr>
          <a:xfrm>
            <a:off x="6191290" y="4647825"/>
            <a:ext cx="1909102" cy="1009414"/>
          </a:xfrm>
          <a:prstGeom prst="wedgeRoundRectCallout">
            <a:avLst>
              <a:gd name="adj1" fmla="val -7528"/>
              <a:gd name="adj2" fmla="val -7841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617433" y="4833144"/>
            <a:ext cx="133803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點選跳出的</a:t>
            </a:r>
            <a:endParaRPr kumimoji="0" lang="en-US" altLang="zh-TW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「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學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生</a:t>
            </a: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」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013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323528" y="1607720"/>
            <a:ext cx="2726281" cy="5250280"/>
            <a:chOff x="228649" y="1022333"/>
            <a:chExt cx="2394735" cy="4510514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76" r="25494" b="1672"/>
            <a:stretch/>
          </p:blipFill>
          <p:spPr bwMode="auto">
            <a:xfrm>
              <a:off x="228649" y="1022333"/>
              <a:ext cx="2394735" cy="45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" b="-1191"/>
            <a:stretch/>
          </p:blipFill>
          <p:spPr bwMode="auto">
            <a:xfrm>
              <a:off x="443668" y="1626497"/>
              <a:ext cx="1993388" cy="341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 descr="D:\2019\創新\圖示\2457331_135552000367_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226" y="4018224"/>
              <a:ext cx="574357" cy="53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932943" y="1719017"/>
              <a:ext cx="1115342" cy="23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819150" y="1665228"/>
              <a:ext cx="12870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南山</a:t>
              </a:r>
              <a:r>
                <a:rPr lang="zh-TW" altLang="en-US" sz="1400" b="1" dirty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</a:t>
              </a:r>
              <a:endParaRPr lang="zh-TW" altLang="en-US" sz="1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37188" y="1951341"/>
              <a:ext cx="2001502" cy="1449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7" b="95763" l="4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1" y="1741112"/>
              <a:ext cx="153185" cy="15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矩形 46"/>
            <p:cNvSpPr/>
            <p:nvPr/>
          </p:nvSpPr>
          <p:spPr>
            <a:xfrm>
              <a:off x="572191" y="1638870"/>
              <a:ext cx="1676934" cy="76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4" y="3401113"/>
              <a:ext cx="1995022" cy="1345443"/>
            </a:xfrm>
            <a:prstGeom prst="rect">
              <a:avLst/>
            </a:prstGeom>
          </p:spPr>
        </p:pic>
        <p:pic>
          <p:nvPicPr>
            <p:cNvPr id="55" name="Picture 6" descr="C:\Users\W9012543\Desktop\NS-Anita\Line@\插畫家\圖檔\QR code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" t="5753" r="5825" b="5337"/>
            <a:stretch/>
          </p:blipFill>
          <p:spPr bwMode="auto">
            <a:xfrm>
              <a:off x="755255" y="1978215"/>
              <a:ext cx="1388778" cy="138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橢圓 55"/>
            <p:cNvSpPr/>
            <p:nvPr/>
          </p:nvSpPr>
          <p:spPr>
            <a:xfrm>
              <a:off x="1102343" y="3399718"/>
              <a:ext cx="737736" cy="709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50619" y="190381"/>
            <a:ext cx="7749773" cy="5847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逐夢地圖線上</a:t>
            </a:r>
            <a:r>
              <a:rPr lang="zh-TW" alt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施</a:t>
            </a: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測步驟</a:t>
            </a:r>
            <a:endParaRPr lang="zh-TW" altLang="en-US" sz="3200" b="1" dirty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9" name="圓角矩形 48">
            <a:extLst>
              <a:ext uri="{FF2B5EF4-FFF2-40B4-BE49-F238E27FC236}">
                <a16:creationId xmlns:a16="http://schemas.microsoft.com/office/drawing/2014/main" xmlns="" id="{585141B3-99EB-244A-9AE8-01DB83A944B7}"/>
              </a:ext>
            </a:extLst>
          </p:cNvPr>
          <p:cNvSpPr/>
          <p:nvPr/>
        </p:nvSpPr>
        <p:spPr>
          <a:xfrm>
            <a:off x="320424" y="999121"/>
            <a:ext cx="1997276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C5B5063F-233F-D94D-BAE5-9BDA0DEE4B02}"/>
              </a:ext>
            </a:extLst>
          </p:cNvPr>
          <p:cNvSpPr txBox="1"/>
          <p:nvPr/>
        </p:nvSpPr>
        <p:spPr>
          <a:xfrm>
            <a:off x="320424" y="100926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年度目標地圖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7" r="1976"/>
          <a:stretch/>
        </p:blipFill>
        <p:spPr>
          <a:xfrm>
            <a:off x="6067113" y="1916233"/>
            <a:ext cx="3014101" cy="2680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圓角矩形 61">
            <a:extLst>
              <a:ext uri="{FF2B5EF4-FFF2-40B4-BE49-F238E27FC236}">
                <a16:creationId xmlns:a16="http://schemas.microsoft.com/office/drawing/2014/main" xmlns="" id="{5BEE0AAA-0464-F24A-90CA-8EAFBDBFC862}"/>
              </a:ext>
            </a:extLst>
          </p:cNvPr>
          <p:cNvSpPr/>
          <p:nvPr/>
        </p:nvSpPr>
        <p:spPr>
          <a:xfrm>
            <a:off x="7143710" y="2906336"/>
            <a:ext cx="851143" cy="3333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164288" y="2906336"/>
            <a:ext cx="812666" cy="34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學生版</a:t>
            </a:r>
          </a:p>
        </p:txBody>
      </p:sp>
      <p:sp>
        <p:nvSpPr>
          <p:cNvPr id="12" name="矩形 11"/>
          <p:cNvSpPr/>
          <p:nvPr/>
        </p:nvSpPr>
        <p:spPr>
          <a:xfrm>
            <a:off x="921180" y="3310993"/>
            <a:ext cx="736929" cy="132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04011" y="3256454"/>
            <a:ext cx="54117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南 山 王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3302356" y="1604332"/>
            <a:ext cx="2726281" cy="5250280"/>
            <a:chOff x="228649" y="1022333"/>
            <a:chExt cx="2394735" cy="4510514"/>
          </a:xfrm>
        </p:grpSpPr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76" r="25494" b="1672"/>
            <a:stretch/>
          </p:blipFill>
          <p:spPr bwMode="auto">
            <a:xfrm>
              <a:off x="228649" y="1022333"/>
              <a:ext cx="2394735" cy="45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" b="-1191"/>
            <a:stretch/>
          </p:blipFill>
          <p:spPr bwMode="auto">
            <a:xfrm>
              <a:off x="443668" y="1626497"/>
              <a:ext cx="1993388" cy="341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 descr="D:\2019\創新\圖示\2457331_135552000367_2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5226" y="4018224"/>
              <a:ext cx="574357" cy="5306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矩形 66"/>
            <p:cNvSpPr/>
            <p:nvPr/>
          </p:nvSpPr>
          <p:spPr>
            <a:xfrm>
              <a:off x="932943" y="1719017"/>
              <a:ext cx="1115342" cy="23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819150" y="1665228"/>
              <a:ext cx="128706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南山</a:t>
              </a:r>
              <a:r>
                <a:rPr lang="zh-TW" altLang="en-US" sz="1400" b="1" dirty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r>
                <a:rPr lang="zh-TW" altLang="en-US" sz="1400" b="1" dirty="0" smtClean="0">
                  <a:solidFill>
                    <a:srgbClr val="1F497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領袖</a:t>
              </a:r>
              <a:endParaRPr lang="zh-TW" altLang="en-US" sz="1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37188" y="1951341"/>
              <a:ext cx="2001502" cy="14497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0" name="Picture 7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7" b="95763" l="4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571" y="1741112"/>
              <a:ext cx="153185" cy="15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572191" y="1638870"/>
              <a:ext cx="1676934" cy="76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4" y="3401113"/>
              <a:ext cx="1995022" cy="1345443"/>
            </a:xfrm>
            <a:prstGeom prst="rect">
              <a:avLst/>
            </a:prstGeom>
          </p:spPr>
        </p:pic>
        <p:pic>
          <p:nvPicPr>
            <p:cNvPr id="73" name="Picture 6" descr="C:\Users\W9012543\Desktop\NS-Anita\Line@\插畫家\圖檔\QR code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89" t="5753" r="5825" b="5337"/>
            <a:stretch/>
          </p:blipFill>
          <p:spPr bwMode="auto">
            <a:xfrm>
              <a:off x="755255" y="1978215"/>
              <a:ext cx="1388778" cy="138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橢圓 73"/>
            <p:cNvSpPr/>
            <p:nvPr/>
          </p:nvSpPr>
          <p:spPr>
            <a:xfrm>
              <a:off x="1102343" y="3399718"/>
              <a:ext cx="737736" cy="709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9"/>
          <a:stretch/>
        </p:blipFill>
        <p:spPr>
          <a:xfrm>
            <a:off x="528670" y="2311204"/>
            <a:ext cx="2323687" cy="3968558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1408702" y="4034496"/>
            <a:ext cx="561701" cy="278410"/>
          </a:xfrm>
          <a:prstGeom prst="roundRect">
            <a:avLst/>
          </a:prstGeom>
          <a:noFill/>
          <a:ln w="38100" cap="flat">
            <a:solidFill>
              <a:srgbClr val="FF0000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7" name="圓角矩形圖說文字 56"/>
          <p:cNvSpPr/>
          <p:nvPr/>
        </p:nvSpPr>
        <p:spPr>
          <a:xfrm>
            <a:off x="714633" y="4687073"/>
            <a:ext cx="1909102" cy="1009414"/>
          </a:xfrm>
          <a:prstGeom prst="wedgeRoundRectCallout">
            <a:avLst>
              <a:gd name="adj1" fmla="val -7528"/>
              <a:gd name="adj2" fmla="val -7841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92464" y="4882159"/>
            <a:ext cx="198840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跳出九宮格後點</a:t>
            </a: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「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Start</a:t>
            </a: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」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6"/>
          <a:stretch/>
        </p:blipFill>
        <p:spPr>
          <a:xfrm>
            <a:off x="3525815" y="2306613"/>
            <a:ext cx="2328976" cy="3973149"/>
          </a:xfrm>
          <a:prstGeom prst="rect">
            <a:avLst/>
          </a:prstGeom>
        </p:spPr>
      </p:pic>
      <p:sp>
        <p:nvSpPr>
          <p:cNvPr id="75" name="圓角矩形 74"/>
          <p:cNvSpPr/>
          <p:nvPr/>
        </p:nvSpPr>
        <p:spPr>
          <a:xfrm>
            <a:off x="4065550" y="4380442"/>
            <a:ext cx="1770102" cy="218566"/>
          </a:xfrm>
          <a:prstGeom prst="roundRect">
            <a:avLst/>
          </a:prstGeom>
          <a:noFill/>
          <a:ln w="38100" cap="flat">
            <a:solidFill>
              <a:srgbClr val="FF0000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8" name="圓角矩形圖說文字 77"/>
          <p:cNvSpPr/>
          <p:nvPr/>
        </p:nvSpPr>
        <p:spPr>
          <a:xfrm>
            <a:off x="3643876" y="4978633"/>
            <a:ext cx="1909102" cy="1009414"/>
          </a:xfrm>
          <a:prstGeom prst="wedgeRoundRectCallout">
            <a:avLst>
              <a:gd name="adj1" fmla="val -7528"/>
              <a:gd name="adj2" fmla="val -7841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3890044" y="5158937"/>
            <a:ext cx="147404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針對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8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題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依序回覆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作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答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297011" y="3678465"/>
            <a:ext cx="736929" cy="13288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4390870" y="3621798"/>
            <a:ext cx="541170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南 山 王</a:t>
            </a:r>
            <a:endParaRPr kumimoji="0" lang="zh-TW" altLang="en-US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274744" y="5064721"/>
            <a:ext cx="266902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施測完畢，同學會獲得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客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製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專屬的年度目標地圖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Helvetica"/>
              </a:rPr>
              <a:t>了解目前才會開始行動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Helvetica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4967BB2D-4FAE-AA42-BE3B-C65B21D285EC}"/>
              </a:ext>
            </a:extLst>
          </p:cNvPr>
          <p:cNvSpPr/>
          <p:nvPr/>
        </p:nvSpPr>
        <p:spPr>
          <a:xfrm>
            <a:off x="2363763" y="836712"/>
            <a:ext cx="6622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年度目標地圖選擇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學生版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引導準增規劃並寫下自己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「想作的事」和「該作的事」目標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，最後製作準增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專屬地圖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，未來可利用手機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檢視並追蹤目標達成進度。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0859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27290-8570-4B8D-85C1-747AF677014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513" y="146838"/>
            <a:ext cx="6321612" cy="5847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年度目標地圖</a:t>
            </a:r>
            <a:r>
              <a:rPr lang="en-US" altLang="zh-TW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業務主管解說引導</a:t>
            </a:r>
            <a:endParaRPr lang="zh-TW" altLang="en-US" sz="3200" b="1" dirty="0">
              <a:solidFill>
                <a:srgbClr val="0070C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7" r="1976"/>
          <a:stretch/>
        </p:blipFill>
        <p:spPr>
          <a:xfrm>
            <a:off x="251520" y="1772816"/>
            <a:ext cx="3600400" cy="32018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群組 16"/>
          <p:cNvGrpSpPr/>
          <p:nvPr/>
        </p:nvGrpSpPr>
        <p:grpSpPr>
          <a:xfrm>
            <a:off x="1253818" y="3011090"/>
            <a:ext cx="1628095" cy="318692"/>
            <a:chOff x="1256998" y="4795072"/>
            <a:chExt cx="1415101" cy="276999"/>
          </a:xfrm>
        </p:grpSpPr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xmlns="" id="{5BEE0AAA-0464-F24A-90CA-8EAFBDBFC862}"/>
                </a:ext>
              </a:extLst>
            </p:cNvPr>
            <p:cNvSpPr/>
            <p:nvPr/>
          </p:nvSpPr>
          <p:spPr>
            <a:xfrm>
              <a:off x="1473081" y="4805888"/>
              <a:ext cx="982934" cy="23642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56998" y="4795072"/>
              <a:ext cx="14151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準增</a:t>
              </a:r>
              <a:r>
                <a:rPr lang="en-US" altLang="zh-TW" sz="12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2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暱稱</a:t>
              </a:r>
              <a:endPara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884210" y="893617"/>
            <a:ext cx="5152286" cy="5847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TW" altLang="en-US" sz="22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針對準增</a:t>
            </a:r>
            <a:r>
              <a:rPr lang="zh-TW" altLang="en-US" sz="2200" b="1" u="sng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員</a:t>
            </a:r>
            <a:r>
              <a:rPr lang="zh-TW" altLang="en-US" sz="22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rPr>
              <a:t>以下答案可做目標引導及分享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旅遊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時間自主，</a:t>
            </a:r>
            <a:r>
              <a:rPr lang="zh-TW" altLang="en-US" sz="2200" b="1" dirty="0" smtClean="0">
                <a:latin typeface="+mj-lt"/>
                <a:ea typeface="+mj-ea"/>
                <a:cs typeface="+mj-cs"/>
                <a:sym typeface="Helvetica"/>
              </a:rPr>
              <a:t>競賽出遊分享</a:t>
            </a:r>
            <a:endParaRPr kumimoji="0" lang="en-US" altLang="zh-TW" sz="2200" b="1" i="0" u="none" strike="noStrike" cap="none" spc="0" normalizeH="0" baseline="0" dirty="0" smtClean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學業</a:t>
            </a:r>
            <a:r>
              <a:rPr kumimoji="0" lang="en-US" altLang="zh-TW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/</a:t>
            </a: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升學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TW" altLang="en-US" sz="2200" b="1" dirty="0" smtClean="0">
                <a:latin typeface="+mj-lt"/>
                <a:ea typeface="+mj-ea"/>
                <a:cs typeface="+mj-cs"/>
                <a:sym typeface="Helvetica"/>
              </a:rPr>
              <a:t>     就學時期時可以為未來準備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zh-TW" altLang="en-US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打工</a:t>
            </a:r>
            <a:r>
              <a:rPr lang="en-US" altLang="zh-TW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/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實習</a:t>
            </a:r>
            <a:endParaRPr lang="en-US" altLang="zh-TW" sz="2200" b="1" u="sng" dirty="0" smtClean="0">
              <a:solidFill>
                <a:srgbClr val="FF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TW" altLang="en-US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從打工工時探討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自我提升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從學習意願切入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zh-TW" altLang="en-US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健康</a:t>
            </a:r>
            <a:endParaRPr lang="en-US" altLang="zh-TW" sz="2200" b="1" u="sng" dirty="0" smtClean="0">
              <a:solidFill>
                <a:srgbClr val="FF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200" b="1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altLang="zh-TW" sz="2200" b="1" dirty="0" smtClean="0">
                <a:latin typeface="+mj-lt"/>
                <a:ea typeface="+mj-ea"/>
                <a:cs typeface="+mj-cs"/>
                <a:sym typeface="Helvetica"/>
              </a:rPr>
              <a:t>    </a:t>
            </a:r>
            <a:r>
              <a:rPr lang="zh-TW" altLang="en-US" sz="2200" b="1" dirty="0" smtClean="0">
                <a:latin typeface="+mj-lt"/>
                <a:ea typeface="+mj-ea"/>
                <a:cs typeface="+mj-cs"/>
                <a:sym typeface="Helvetica"/>
              </a:rPr>
              <a:t>樂活活動邀約延伸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物質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zh-TW" altLang="en-US" sz="2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滿足物質的目標設定與達成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zh-TW" altLang="en-US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家庭</a:t>
            </a:r>
            <a:r>
              <a:rPr lang="en-US" altLang="zh-TW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/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人際</a:t>
            </a:r>
            <a:endParaRPr lang="en-US" altLang="zh-TW" sz="2200" b="1" u="sng" dirty="0" smtClean="0">
              <a:solidFill>
                <a:srgbClr val="FF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TW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了解</a:t>
            </a:r>
            <a:r>
              <a:rPr lang="zh-TW" altLang="en-US" sz="2200" b="1" dirty="0" smtClean="0">
                <a:latin typeface="+mj-lt"/>
                <a:ea typeface="+mj-ea"/>
                <a:cs typeface="+mj-cs"/>
                <a:sym typeface="Helvetica"/>
              </a:rPr>
              <a:t>其人際狀態</a:t>
            </a:r>
            <a:endParaRPr lang="en-US" altLang="zh-TW" sz="2200" b="1" dirty="0"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TW" altLang="en-US" sz="2200" b="1" i="0" u="sng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戀愛</a:t>
            </a:r>
            <a:endParaRPr kumimoji="0" lang="en-US" altLang="zh-TW" sz="2200" b="1" i="0" u="sng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R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TW" sz="2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    </a:t>
            </a:r>
            <a:r>
              <a:rPr lang="zh-TW" altLang="en-US" sz="2200" b="1" dirty="0">
                <a:latin typeface="+mj-lt"/>
                <a:ea typeface="+mj-ea"/>
                <a:cs typeface="+mj-cs"/>
                <a:sym typeface="Helvetica"/>
              </a:rPr>
              <a:t>可作為人際延伸</a:t>
            </a:r>
          </a:p>
        </p:txBody>
      </p:sp>
    </p:spTree>
    <p:extLst>
      <p:ext uri="{BB962C8B-B14F-4D97-AF65-F5344CB8AC3E}">
        <p14:creationId xmlns:p14="http://schemas.microsoft.com/office/powerpoint/2010/main" val="951255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 smtClean="0"/>
              <a:t>手機無法適用時的因應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E36A95-2CE2-4055-AD5A-A0921D347A17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187624" y="1412776"/>
            <a:ext cx="6255862" cy="5322381"/>
            <a:chOff x="2123458" y="2027751"/>
            <a:chExt cx="4475009" cy="380726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8660" y="3146866"/>
              <a:ext cx="3783008" cy="160131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F06EEF1B-6511-6F4E-A640-C2164B3D578B}"/>
                </a:ext>
              </a:extLst>
            </p:cNvPr>
            <p:cNvSpPr/>
            <p:nvPr/>
          </p:nvSpPr>
          <p:spPr>
            <a:xfrm>
              <a:off x="2123458" y="3235861"/>
              <a:ext cx="4475008" cy="9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36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554CB7C-CE8F-F64E-A382-22342133F565}"/>
                </a:ext>
              </a:extLst>
            </p:cNvPr>
            <p:cNvSpPr/>
            <p:nvPr/>
          </p:nvSpPr>
          <p:spPr>
            <a:xfrm>
              <a:off x="2123463" y="4486166"/>
              <a:ext cx="4475004" cy="75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360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FB42C67-81AE-7A4A-A742-1DE260EC3395}"/>
                </a:ext>
              </a:extLst>
            </p:cNvPr>
            <p:cNvSpPr/>
            <p:nvPr/>
          </p:nvSpPr>
          <p:spPr>
            <a:xfrm rot="5400000">
              <a:off x="1651896" y="3877977"/>
              <a:ext cx="3805768" cy="105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36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68EE7F6-C765-BF46-B320-DFD09BD8C5A1}"/>
                </a:ext>
              </a:extLst>
            </p:cNvPr>
            <p:cNvSpPr/>
            <p:nvPr/>
          </p:nvSpPr>
          <p:spPr>
            <a:xfrm rot="5400000">
              <a:off x="3231442" y="3882610"/>
              <a:ext cx="3805767" cy="960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360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02F2E44A-CDB9-3A49-841E-3BAE42D111A7}"/>
                </a:ext>
              </a:extLst>
            </p:cNvPr>
            <p:cNvSpPr txBox="1"/>
            <p:nvPr/>
          </p:nvSpPr>
          <p:spPr>
            <a:xfrm>
              <a:off x="3513244" y="3576190"/>
              <a:ext cx="1645718" cy="9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TW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________</a:t>
              </a:r>
              <a:r>
                <a:rPr kumimoji="1" lang="zh-TW" altLang="en-US" sz="32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kumimoji="1" lang="zh-TW" altLang="en-US" sz="3200" b="1" u="sng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            </a:t>
              </a:r>
              <a:endParaRPr kumimoji="1" lang="en-US" altLang="zh-TW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TW" altLang="en-US" sz="24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年度目標地圖</a:t>
              </a:r>
              <a:endParaRPr kumimoji="1"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954D9FE0-202C-4D4F-8062-FC187063EA5F}"/>
                </a:ext>
              </a:extLst>
            </p:cNvPr>
            <p:cNvSpPr txBox="1"/>
            <p:nvPr/>
          </p:nvSpPr>
          <p:spPr>
            <a:xfrm>
              <a:off x="5346056" y="2957915"/>
              <a:ext cx="949673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打工</a:t>
              </a:r>
              <a:r>
                <a:rPr kumimoji="1" lang="en-US" altLang="zh-CN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  <a:r>
                <a:rPr kumimoji="1" lang="zh-CN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實習</a:t>
              </a:r>
              <a:endParaRPr kumimoji="1" lang="zh-TW" altLang="en-US" sz="20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16DE2E6F-5A6E-F147-8589-92A4CF32F95C}"/>
                </a:ext>
              </a:extLst>
            </p:cNvPr>
            <p:cNvSpPr txBox="1"/>
            <p:nvPr/>
          </p:nvSpPr>
          <p:spPr>
            <a:xfrm>
              <a:off x="2453136" y="4179311"/>
              <a:ext cx="1080120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自我提升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BD78E9B4-2388-1D46-8B8E-1785D4F18913}"/>
                </a:ext>
              </a:extLst>
            </p:cNvPr>
            <p:cNvSpPr txBox="1"/>
            <p:nvPr/>
          </p:nvSpPr>
          <p:spPr>
            <a:xfrm>
              <a:off x="5621368" y="4179311"/>
              <a:ext cx="553321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健康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7A0F0DD6-4C78-5640-9110-02D0EDEC7893}"/>
                </a:ext>
              </a:extLst>
            </p:cNvPr>
            <p:cNvSpPr txBox="1"/>
            <p:nvPr/>
          </p:nvSpPr>
          <p:spPr>
            <a:xfrm>
              <a:off x="5673321" y="5548802"/>
              <a:ext cx="501367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戀愛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xmlns="" id="{DCF7D390-60FB-A548-9BC9-F8724C0B8B47}"/>
                </a:ext>
              </a:extLst>
            </p:cNvPr>
            <p:cNvSpPr txBox="1"/>
            <p:nvPr/>
          </p:nvSpPr>
          <p:spPr>
            <a:xfrm>
              <a:off x="3877895" y="5548802"/>
              <a:ext cx="1699383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家庭</a:t>
              </a:r>
              <a:r>
                <a:rPr kumimoji="1" lang="en-US" altLang="zh-TW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  <a:r>
                <a:rPr kumimoji="1" lang="zh-CN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人際</a:t>
              </a:r>
              <a:endParaRPr kumimoji="1" lang="zh-TW" altLang="en-US" sz="20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44BA8B93-E372-6C47-83F9-9032C11F0324}"/>
                </a:ext>
              </a:extLst>
            </p:cNvPr>
            <p:cNvSpPr txBox="1"/>
            <p:nvPr/>
          </p:nvSpPr>
          <p:spPr>
            <a:xfrm>
              <a:off x="3867652" y="2957915"/>
              <a:ext cx="947385" cy="286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學業</a:t>
              </a:r>
              <a:r>
                <a:rPr kumimoji="1" lang="en-US" altLang="zh-TW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  <a:r>
                <a:rPr kumimoji="1" lang="zh-CN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升學</a:t>
              </a:r>
              <a:endParaRPr kumimoji="1" lang="zh-TW" altLang="en-US" sz="20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E40CFE1F-1409-5B4E-9C03-261F9AB8125F}"/>
                </a:ext>
              </a:extLst>
            </p:cNvPr>
            <p:cNvSpPr txBox="1"/>
            <p:nvPr/>
          </p:nvSpPr>
          <p:spPr>
            <a:xfrm>
              <a:off x="2522312" y="5548802"/>
              <a:ext cx="1080120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000" b="1" dirty="0">
                  <a:solidFill>
                    <a:schemeClr val="accent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物質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74255" y="2957915"/>
              <a:ext cx="977132" cy="2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accent2"/>
                  </a:solidFill>
                </a:rPr>
                <a:t>旅遊</a:t>
              </a:r>
              <a:endParaRPr lang="zh-TW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317501" y="836712"/>
            <a:ext cx="794063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如學生手機無法順利</a:t>
            </a:r>
            <a:r>
              <a:rPr lang="zh-TW" alt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完成年度目標地圖的互動，可以下列表單提供同學填寫。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071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字方塊 82"/>
          <p:cNvSpPr txBox="1"/>
          <p:nvPr/>
        </p:nvSpPr>
        <p:spPr>
          <a:xfrm>
            <a:off x="7596336" y="651605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56129F8-2329-4971-B43C-87E494B22B41}" type="slidenum">
              <a:rPr lang="en-US" altLang="zh-TW" smtClean="0">
                <a:solidFill>
                  <a:schemeClr val="bg1"/>
                </a:solidFill>
              </a:rPr>
              <a:t>2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zh-TW" altLang="zh-TW" dirty="0" smtClean="0"/>
              <a:t>獎學金規則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57208" y="2308860"/>
            <a:ext cx="4079102" cy="3161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5791" y="2308860"/>
            <a:ext cx="3892233" cy="3161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Shape 400"/>
          <p:cNvSpPr/>
          <p:nvPr/>
        </p:nvSpPr>
        <p:spPr>
          <a:xfrm>
            <a:off x="899592" y="6020272"/>
            <a:ext cx="8244408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針對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「合作學系組」</a:t>
            </a:r>
            <a:r>
              <a:rPr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與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「</a:t>
            </a:r>
            <a:r>
              <a:rPr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南山活動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組」</a:t>
            </a:r>
            <a:r>
              <a:rPr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擇一申請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，且不得重覆領取</a:t>
            </a:r>
            <a:endParaRPr lang="en-US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  <a:cs typeface="微軟正黑體"/>
              <a:sym typeface="微軟正黑體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未參與指定場次獎學金頒獎典禮者，視同放棄該年度獎學金資格</a:t>
            </a:r>
            <a:r>
              <a:rPr lang="en-US" altLang="zh-TW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視疫情調整</a:t>
            </a:r>
            <a:r>
              <a:rPr lang="en-US" altLang="zh-TW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/>
                <a:sym typeface="微軟正黑體"/>
              </a:rPr>
              <a:t>)</a:t>
            </a:r>
            <a:endParaRPr b="1" u="sng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微軟正黑體"/>
              <a:sym typeface="微軟正黑體"/>
            </a:endParaRPr>
          </a:p>
        </p:txBody>
      </p:sp>
      <p:sp>
        <p:nvSpPr>
          <p:cNvPr id="9" name="Shape 404"/>
          <p:cNvSpPr/>
          <p:nvPr/>
        </p:nvSpPr>
        <p:spPr>
          <a:xfrm>
            <a:off x="899592" y="4547578"/>
            <a:ext cx="381642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評選標準除</a:t>
            </a: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資格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，經</a:t>
            </a: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書面審查與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面談擇優錄取前6名，每名獎學金</a:t>
            </a:r>
            <a:r>
              <a:rPr b="1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新台幣</a:t>
            </a:r>
            <a:r>
              <a:rPr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5,000</a:t>
            </a:r>
            <a:r>
              <a:rPr lang="zh-TW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元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</p:txBody>
      </p:sp>
      <p:sp>
        <p:nvSpPr>
          <p:cNvPr id="10" name="Shape 407"/>
          <p:cNvSpPr/>
          <p:nvPr/>
        </p:nvSpPr>
        <p:spPr>
          <a:xfrm>
            <a:off x="899592" y="2780928"/>
            <a:ext cx="381642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altLang="zh-TW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110</a:t>
            </a:r>
            <a:r>
              <a:rPr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學年度就讀之</a:t>
            </a: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大學</a:t>
            </a:r>
            <a:r>
              <a:rPr b="1" u="sng" dirty="0" err="1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在校大二至大四以上中華民國</a:t>
            </a:r>
            <a:r>
              <a:rPr lang="zh-TW" altLang="en-US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籍</a:t>
            </a:r>
            <a:r>
              <a:rPr b="1" u="sng" dirty="0" err="1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學生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 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，</a:t>
            </a:r>
            <a:r>
              <a:rPr lang="zh-TW" altLang="zh-TW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不含研究生。</a:t>
            </a:r>
            <a:endParaRPr lang="zh-TW" altLang="en-US" dirty="0">
              <a:solidFill>
                <a:prstClr val="black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</p:txBody>
      </p:sp>
      <p:sp>
        <p:nvSpPr>
          <p:cNvPr id="11" name="Shape 411"/>
          <p:cNvSpPr/>
          <p:nvPr/>
        </p:nvSpPr>
        <p:spPr>
          <a:xfrm>
            <a:off x="865277" y="5563313"/>
            <a:ext cx="796105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10</a:t>
            </a:r>
            <a:r>
              <a:rPr lang="en-US" altLang="zh-TW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9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學年度其中一學期學業平均成績</a:t>
            </a:r>
            <a:r>
              <a:rPr lang="en-US" altLang="zh-TW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75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分以上者，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GPA</a:t>
            </a:r>
            <a:r>
              <a:rPr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成績可直接換算。</a:t>
            </a:r>
          </a:p>
        </p:txBody>
      </p:sp>
      <p:sp>
        <p:nvSpPr>
          <p:cNvPr id="12" name="Shape 414"/>
          <p:cNvSpPr/>
          <p:nvPr/>
        </p:nvSpPr>
        <p:spPr>
          <a:xfrm>
            <a:off x="4917156" y="2780928"/>
            <a:ext cx="401915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en-US" altLang="zh-TW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110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學年度就讀之大學以上</a:t>
            </a: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中華民國學生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(</a:t>
            </a:r>
            <a:r>
              <a:rPr dirty="0" err="1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含研究生及應屆畢業生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)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曾參與南山校園活動者</a:t>
            </a:r>
            <a:endParaRPr lang="en-US" altLang="zh-TW" dirty="0">
              <a:solidFill>
                <a:prstClr val="black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  <a:p>
            <a:pPr marL="285750" indent="-285750"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如於</a:t>
            </a:r>
            <a:r>
              <a:rPr lang="en-US" altLang="zh-TW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7~10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月</a:t>
            </a:r>
            <a:r>
              <a:rPr lang="zh-TW" altLang="en-US" b="1" dirty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登錄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南山，先</a:t>
            </a:r>
            <a:r>
              <a:rPr lang="zh-TW" altLang="en-US" b="1" dirty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登錄者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可</a:t>
            </a:r>
            <a:r>
              <a:rPr lang="zh-TW" altLang="en-US" b="1" dirty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優先排入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獲獎名單，</a:t>
            </a:r>
            <a:r>
              <a:rPr lang="zh-TW" altLang="en-US" b="1" dirty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其餘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名額</a:t>
            </a:r>
            <a:r>
              <a:rPr lang="zh-TW" altLang="en-US" b="1" dirty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依活動機會</a:t>
            </a:r>
            <a:r>
              <a:rPr lang="zh-TW" altLang="en-US" b="1" dirty="0" smtClean="0">
                <a:solidFill>
                  <a:srgbClr val="F81D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抽籤</a:t>
            </a:r>
            <a:endParaRPr lang="zh-TW" altLang="en-US" b="1" dirty="0">
              <a:solidFill>
                <a:srgbClr val="F81D00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</p:txBody>
      </p:sp>
      <p:sp>
        <p:nvSpPr>
          <p:cNvPr id="13" name="Shape 415"/>
          <p:cNvSpPr/>
          <p:nvPr/>
        </p:nvSpPr>
        <p:spPr>
          <a:xfrm>
            <a:off x="4917157" y="4547578"/>
            <a:ext cx="403971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名額約</a:t>
            </a:r>
            <a:r>
              <a:rPr lang="en-US" altLang="zh-TW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200</a:t>
            </a:r>
            <a:r>
              <a:rPr lang="zh-TW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名，超過申請名額，依活動類型採抽籤選出，</a:t>
            </a:r>
            <a:r>
              <a:rPr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每名獎學金</a:t>
            </a:r>
            <a:r>
              <a:rPr b="1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新台幣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3</a:t>
            </a:r>
            <a:r>
              <a:rPr b="1" dirty="0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,000</a:t>
            </a:r>
            <a:r>
              <a:rPr lang="zh-TW" altLang="en-US" b="1" dirty="0" smtClean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rPr>
              <a:t>元</a:t>
            </a:r>
            <a:endParaRPr lang="en-US" altLang="zh-TW" b="1" dirty="0" smtClean="0">
              <a:solidFill>
                <a:prstClr val="black"/>
              </a:solidFill>
              <a:latin typeface="Calibri" panose="020F0502020204030204" pitchFamily="34" charset="0"/>
              <a:ea typeface="微軟正黑體"/>
              <a:cs typeface="微軟正黑體"/>
              <a:sym typeface="微軟正黑體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106036" y="2735208"/>
            <a:ext cx="88302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71624" y="23649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類別</a:t>
            </a:r>
            <a:endParaRPr lang="zh-TW" altLang="en-US" sz="1600" b="1" dirty="0">
              <a:solidFill>
                <a:srgbClr val="1F497D"/>
              </a:solidFill>
              <a:latin typeface="微軟正黑體"/>
              <a:ea typeface="微軟正黑體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283135" y="2276872"/>
            <a:ext cx="306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合作</a:t>
            </a:r>
            <a:r>
              <a:rPr lang="zh-TW" alt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學系</a:t>
            </a:r>
            <a:r>
              <a:rPr lang="zh-TW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組</a:t>
            </a:r>
            <a:r>
              <a:rPr lang="en-US" altLang="zh-TW" sz="2800" b="1" smtClean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(</a:t>
            </a:r>
            <a:r>
              <a:rPr lang="en-US" altLang="zh-TW" sz="2800" b="1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</a:rPr>
              <a:t>197</a:t>
            </a:r>
            <a:r>
              <a:rPr lang="zh-TW" altLang="en-US" sz="2800" b="1" smtClean="0">
                <a:solidFill>
                  <a:srgbClr val="FF0000"/>
                </a:solidFill>
                <a:latin typeface="Calibri" panose="020F0502020204030204" pitchFamily="34" charset="0"/>
                <a:ea typeface="微軟正黑體"/>
              </a:rPr>
              <a:t>系</a:t>
            </a:r>
            <a:r>
              <a:rPr lang="en-US" altLang="zh-TW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)</a:t>
            </a:r>
            <a:endParaRPr lang="zh-TW" altLang="en-US" sz="2000" b="1" dirty="0">
              <a:solidFill>
                <a:srgbClr val="1F497D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96827" y="2284494"/>
            <a:ext cx="237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南山活動</a:t>
            </a:r>
            <a:r>
              <a:rPr lang="zh-TW" alt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軟正黑體"/>
              </a:rPr>
              <a:t>組</a:t>
            </a:r>
            <a:endParaRPr lang="zh-TW" altLang="en-US" sz="2000" b="1" dirty="0">
              <a:solidFill>
                <a:srgbClr val="1F497D"/>
              </a:solidFill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8029" y="3347468"/>
            <a:ext cx="717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1F497D"/>
                </a:solidFill>
                <a:latin typeface="微軟正黑體"/>
                <a:ea typeface="微軟正黑體"/>
              </a:rPr>
              <a:t>獎助</a:t>
            </a:r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對象</a:t>
            </a:r>
            <a:endParaRPr lang="zh-TW" altLang="en-US" sz="1600" b="1" dirty="0">
              <a:solidFill>
                <a:srgbClr val="1F497D"/>
              </a:solidFill>
              <a:latin typeface="微軟正黑體"/>
              <a:ea typeface="微軟正黑體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0" y="4656109"/>
            <a:ext cx="89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名額</a:t>
            </a:r>
            <a:endParaRPr lang="en-US" altLang="zh-TW" sz="1600" b="1" dirty="0" smtClean="0">
              <a:solidFill>
                <a:srgbClr val="1F497D"/>
              </a:solidFill>
              <a:latin typeface="微軟正黑體"/>
              <a:ea typeface="微軟正黑體"/>
            </a:endParaRPr>
          </a:p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金額</a:t>
            </a:r>
            <a:endParaRPr lang="zh-TW" altLang="en-US" sz="1600" b="1" dirty="0">
              <a:solidFill>
                <a:srgbClr val="1F497D"/>
              </a:solidFill>
              <a:latin typeface="微軟正黑體"/>
              <a:ea typeface="微軟正黑體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06036" y="5482594"/>
            <a:ext cx="88302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-4444" y="5482594"/>
            <a:ext cx="104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成績</a:t>
            </a:r>
            <a:endParaRPr lang="en-US" altLang="zh-TW" sz="1600" b="1" dirty="0" smtClean="0">
              <a:solidFill>
                <a:srgbClr val="1F497D"/>
              </a:solidFill>
              <a:latin typeface="微軟正黑體"/>
              <a:ea typeface="微軟正黑體"/>
            </a:endParaRPr>
          </a:p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基本資格</a:t>
            </a:r>
            <a:endParaRPr lang="zh-TW" altLang="en-US" sz="1600" b="1" dirty="0">
              <a:solidFill>
                <a:srgbClr val="1F497D"/>
              </a:solidFill>
              <a:latin typeface="微軟正黑體"/>
              <a:ea typeface="微軟正黑體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06036" y="6023467"/>
            <a:ext cx="88302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63427" y="6035668"/>
            <a:ext cx="61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注意</a:t>
            </a:r>
            <a:endParaRPr lang="en-US" altLang="zh-TW" sz="1600" b="1" dirty="0" smtClean="0">
              <a:solidFill>
                <a:srgbClr val="1F497D"/>
              </a:solidFill>
              <a:latin typeface="微軟正黑體"/>
              <a:ea typeface="微軟正黑體"/>
            </a:endParaRPr>
          </a:p>
          <a:p>
            <a:pPr algn="ctr"/>
            <a:r>
              <a:rPr lang="zh-TW" altLang="en-US" sz="1600" b="1" dirty="0" smtClean="0">
                <a:solidFill>
                  <a:srgbClr val="1F497D"/>
                </a:solidFill>
                <a:latin typeface="微軟正黑體"/>
                <a:ea typeface="微軟正黑體"/>
              </a:rPr>
              <a:t>事項</a:t>
            </a:r>
            <a:endParaRPr lang="zh-TW" altLang="en-US" sz="1600" b="1" dirty="0">
              <a:solidFill>
                <a:srgbClr val="1F497D"/>
              </a:solidFill>
              <a:latin typeface="微軟正黑體"/>
              <a:ea typeface="微軟正黑體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106036" y="4486945"/>
            <a:ext cx="88302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45"/>
          <p:cNvGrpSpPr/>
          <p:nvPr/>
        </p:nvGrpSpPr>
        <p:grpSpPr>
          <a:xfrm>
            <a:off x="7908752" y="1468359"/>
            <a:ext cx="1224853" cy="373244"/>
            <a:chOff x="0" y="0"/>
            <a:chExt cx="1984516" cy="518680"/>
          </a:xfrm>
        </p:grpSpPr>
        <p:sp>
          <p:nvSpPr>
            <p:cNvPr id="29" name="Shape 243"/>
            <p:cNvSpPr/>
            <p:nvPr/>
          </p:nvSpPr>
          <p:spPr>
            <a:xfrm>
              <a:off x="0" y="0"/>
              <a:ext cx="1984517" cy="51868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25320" y="42548"/>
              <a:ext cx="1933876" cy="433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dirty="0" err="1" smtClean="0"/>
                <a:t>頒獎典禮</a:t>
              </a:r>
              <a:endParaRPr dirty="0"/>
            </a:p>
          </p:txBody>
        </p:sp>
      </p:grpSp>
      <p:grpSp>
        <p:nvGrpSpPr>
          <p:cNvPr id="34" name="Group 283"/>
          <p:cNvGrpSpPr/>
          <p:nvPr/>
        </p:nvGrpSpPr>
        <p:grpSpPr>
          <a:xfrm>
            <a:off x="6623656" y="1468359"/>
            <a:ext cx="1239391" cy="360681"/>
            <a:chOff x="0" y="0"/>
            <a:chExt cx="1517640" cy="501222"/>
          </a:xfrm>
        </p:grpSpPr>
        <p:sp>
          <p:nvSpPr>
            <p:cNvPr id="35" name="Shape 281"/>
            <p:cNvSpPr/>
            <p:nvPr/>
          </p:nvSpPr>
          <p:spPr>
            <a:xfrm>
              <a:off x="0" y="0"/>
              <a:ext cx="1517641" cy="501223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36" name="Shape 282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dirty="0" err="1"/>
                <a:t>得獎公告</a:t>
              </a:r>
              <a:endParaRPr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654011" y="761037"/>
            <a:ext cx="1183244" cy="720244"/>
            <a:chOff x="-305162" y="786328"/>
            <a:chExt cx="1533040" cy="720244"/>
          </a:xfrm>
        </p:grpSpPr>
        <p:sp>
          <p:nvSpPr>
            <p:cNvPr id="38" name="Shape 261"/>
            <p:cNvSpPr/>
            <p:nvPr/>
          </p:nvSpPr>
          <p:spPr>
            <a:xfrm>
              <a:off x="-305162" y="941225"/>
              <a:ext cx="1533040" cy="5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" y="6561"/>
                  </a:moveTo>
                  <a:lnTo>
                    <a:pt x="1106" y="20646"/>
                  </a:lnTo>
                  <a:lnTo>
                    <a:pt x="20494" y="20646"/>
                  </a:lnTo>
                  <a:lnTo>
                    <a:pt x="20494" y="6561"/>
                  </a:lnTo>
                  <a:close/>
                  <a:moveTo>
                    <a:pt x="0" y="0"/>
                  </a:moveTo>
                  <a:lnTo>
                    <a:pt x="2275" y="0"/>
                  </a:lnTo>
                  <a:lnTo>
                    <a:pt x="2275" y="2070"/>
                  </a:lnTo>
                  <a:cubicBezTo>
                    <a:pt x="2275" y="2562"/>
                    <a:pt x="2674" y="2961"/>
                    <a:pt x="3166" y="2961"/>
                  </a:cubicBezTo>
                  <a:cubicBezTo>
                    <a:pt x="3659" y="2961"/>
                    <a:pt x="4058" y="2562"/>
                    <a:pt x="4058" y="2070"/>
                  </a:cubicBezTo>
                  <a:lnTo>
                    <a:pt x="4058" y="0"/>
                  </a:lnTo>
                  <a:lnTo>
                    <a:pt x="17542" y="0"/>
                  </a:lnTo>
                  <a:lnTo>
                    <a:pt x="17542" y="2070"/>
                  </a:lnTo>
                  <a:cubicBezTo>
                    <a:pt x="17542" y="2562"/>
                    <a:pt x="17941" y="2961"/>
                    <a:pt x="18434" y="2961"/>
                  </a:cubicBezTo>
                  <a:cubicBezTo>
                    <a:pt x="18926" y="2961"/>
                    <a:pt x="19325" y="2562"/>
                    <a:pt x="19325" y="2070"/>
                  </a:cubicBezTo>
                  <a:lnTo>
                    <a:pt x="1932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6A6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262"/>
            <p:cNvSpPr/>
            <p:nvPr/>
          </p:nvSpPr>
          <p:spPr>
            <a:xfrm>
              <a:off x="-131812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263"/>
            <p:cNvSpPr/>
            <p:nvPr/>
          </p:nvSpPr>
          <p:spPr>
            <a:xfrm>
              <a:off x="952264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264"/>
            <p:cNvSpPr/>
            <p:nvPr/>
          </p:nvSpPr>
          <p:spPr>
            <a:xfrm>
              <a:off x="-224637" y="1124318"/>
              <a:ext cx="135241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altLang="zh-TW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11</a:t>
              </a:r>
              <a:r>
                <a:rPr lang="zh-TW" altLang="en-US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月中旬</a:t>
              </a:r>
              <a:endParaRPr lang="zh-TW" altLang="en-US" b="1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7949228" y="761037"/>
            <a:ext cx="1147084" cy="720244"/>
            <a:chOff x="-305162" y="786328"/>
            <a:chExt cx="1533040" cy="720244"/>
          </a:xfrm>
        </p:grpSpPr>
        <p:sp>
          <p:nvSpPr>
            <p:cNvPr id="43" name="Shape 261"/>
            <p:cNvSpPr/>
            <p:nvPr/>
          </p:nvSpPr>
          <p:spPr>
            <a:xfrm>
              <a:off x="-305162" y="941225"/>
              <a:ext cx="1533040" cy="5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" y="6561"/>
                  </a:moveTo>
                  <a:lnTo>
                    <a:pt x="1106" y="20646"/>
                  </a:lnTo>
                  <a:lnTo>
                    <a:pt x="20494" y="20646"/>
                  </a:lnTo>
                  <a:lnTo>
                    <a:pt x="20494" y="6561"/>
                  </a:lnTo>
                  <a:close/>
                  <a:moveTo>
                    <a:pt x="0" y="0"/>
                  </a:moveTo>
                  <a:lnTo>
                    <a:pt x="2275" y="0"/>
                  </a:lnTo>
                  <a:lnTo>
                    <a:pt x="2275" y="2070"/>
                  </a:lnTo>
                  <a:cubicBezTo>
                    <a:pt x="2275" y="2562"/>
                    <a:pt x="2674" y="2961"/>
                    <a:pt x="3166" y="2961"/>
                  </a:cubicBezTo>
                  <a:cubicBezTo>
                    <a:pt x="3659" y="2961"/>
                    <a:pt x="4058" y="2562"/>
                    <a:pt x="4058" y="2070"/>
                  </a:cubicBezTo>
                  <a:lnTo>
                    <a:pt x="4058" y="0"/>
                  </a:lnTo>
                  <a:lnTo>
                    <a:pt x="17542" y="0"/>
                  </a:lnTo>
                  <a:lnTo>
                    <a:pt x="17542" y="2070"/>
                  </a:lnTo>
                  <a:cubicBezTo>
                    <a:pt x="17542" y="2562"/>
                    <a:pt x="17941" y="2961"/>
                    <a:pt x="18434" y="2961"/>
                  </a:cubicBezTo>
                  <a:cubicBezTo>
                    <a:pt x="18926" y="2961"/>
                    <a:pt x="19325" y="2562"/>
                    <a:pt x="19325" y="2070"/>
                  </a:cubicBezTo>
                  <a:lnTo>
                    <a:pt x="1932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6A6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262"/>
            <p:cNvSpPr/>
            <p:nvPr/>
          </p:nvSpPr>
          <p:spPr>
            <a:xfrm>
              <a:off x="-131812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263"/>
            <p:cNvSpPr/>
            <p:nvPr/>
          </p:nvSpPr>
          <p:spPr>
            <a:xfrm>
              <a:off x="952264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264"/>
            <p:cNvSpPr/>
            <p:nvPr/>
          </p:nvSpPr>
          <p:spPr>
            <a:xfrm>
              <a:off x="-224637" y="1124318"/>
              <a:ext cx="135241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altLang="zh-TW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12</a:t>
              </a:r>
              <a:r>
                <a:rPr lang="zh-TW" altLang="en-US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月中旬</a:t>
              </a:r>
              <a:endParaRPr lang="zh-TW" altLang="en-US" b="1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4970679" y="754374"/>
            <a:ext cx="1544408" cy="720244"/>
            <a:chOff x="-305162" y="786328"/>
            <a:chExt cx="1533040" cy="720244"/>
          </a:xfrm>
        </p:grpSpPr>
        <p:sp>
          <p:nvSpPr>
            <p:cNvPr id="56" name="Shape 261"/>
            <p:cNvSpPr/>
            <p:nvPr/>
          </p:nvSpPr>
          <p:spPr>
            <a:xfrm>
              <a:off x="-305162" y="941225"/>
              <a:ext cx="1533040" cy="5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" y="6561"/>
                  </a:moveTo>
                  <a:lnTo>
                    <a:pt x="1106" y="20646"/>
                  </a:lnTo>
                  <a:lnTo>
                    <a:pt x="20494" y="20646"/>
                  </a:lnTo>
                  <a:lnTo>
                    <a:pt x="20494" y="6561"/>
                  </a:lnTo>
                  <a:close/>
                  <a:moveTo>
                    <a:pt x="0" y="0"/>
                  </a:moveTo>
                  <a:lnTo>
                    <a:pt x="2275" y="0"/>
                  </a:lnTo>
                  <a:lnTo>
                    <a:pt x="2275" y="2070"/>
                  </a:lnTo>
                  <a:cubicBezTo>
                    <a:pt x="2275" y="2562"/>
                    <a:pt x="2674" y="2961"/>
                    <a:pt x="3166" y="2961"/>
                  </a:cubicBezTo>
                  <a:cubicBezTo>
                    <a:pt x="3659" y="2961"/>
                    <a:pt x="4058" y="2562"/>
                    <a:pt x="4058" y="2070"/>
                  </a:cubicBezTo>
                  <a:lnTo>
                    <a:pt x="4058" y="0"/>
                  </a:lnTo>
                  <a:lnTo>
                    <a:pt x="17542" y="0"/>
                  </a:lnTo>
                  <a:lnTo>
                    <a:pt x="17542" y="2070"/>
                  </a:lnTo>
                  <a:cubicBezTo>
                    <a:pt x="17542" y="2562"/>
                    <a:pt x="17941" y="2961"/>
                    <a:pt x="18434" y="2961"/>
                  </a:cubicBezTo>
                  <a:cubicBezTo>
                    <a:pt x="18926" y="2961"/>
                    <a:pt x="19325" y="2562"/>
                    <a:pt x="19325" y="2070"/>
                  </a:cubicBezTo>
                  <a:lnTo>
                    <a:pt x="1932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6A6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262"/>
            <p:cNvSpPr/>
            <p:nvPr/>
          </p:nvSpPr>
          <p:spPr>
            <a:xfrm>
              <a:off x="-131812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263"/>
            <p:cNvSpPr/>
            <p:nvPr/>
          </p:nvSpPr>
          <p:spPr>
            <a:xfrm>
              <a:off x="952264" y="786328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80808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264"/>
            <p:cNvSpPr/>
            <p:nvPr/>
          </p:nvSpPr>
          <p:spPr>
            <a:xfrm>
              <a:off x="-224638" y="1124318"/>
              <a:ext cx="1352414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altLang="zh-TW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9~10/12</a:t>
              </a:r>
              <a:r>
                <a:rPr lang="zh-TW" altLang="en-US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前</a:t>
              </a:r>
              <a:endParaRPr lang="zh-TW" altLang="en-US" b="1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endParaRPr>
            </a:p>
          </p:txBody>
        </p:sp>
      </p:grpSp>
      <p:grpSp>
        <p:nvGrpSpPr>
          <p:cNvPr id="65" name="Group 283"/>
          <p:cNvGrpSpPr/>
          <p:nvPr/>
        </p:nvGrpSpPr>
        <p:grpSpPr>
          <a:xfrm>
            <a:off x="4917156" y="1491791"/>
            <a:ext cx="1660796" cy="360681"/>
            <a:chOff x="-65539" y="0"/>
            <a:chExt cx="2033652" cy="501223"/>
          </a:xfrm>
        </p:grpSpPr>
        <p:sp>
          <p:nvSpPr>
            <p:cNvPr id="66" name="Shape 281"/>
            <p:cNvSpPr/>
            <p:nvPr/>
          </p:nvSpPr>
          <p:spPr>
            <a:xfrm>
              <a:off x="-1" y="0"/>
              <a:ext cx="1859164" cy="501223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67" name="Shape 282"/>
            <p:cNvSpPr/>
            <p:nvPr/>
          </p:nvSpPr>
          <p:spPr>
            <a:xfrm>
              <a:off x="-65539" y="41115"/>
              <a:ext cx="2033652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dirty="0" smtClean="0"/>
                <a:t>面談遴選作業</a:t>
              </a:r>
              <a:endParaRPr dirty="0"/>
            </a:p>
          </p:txBody>
        </p:sp>
      </p:grpSp>
      <p:pic>
        <p:nvPicPr>
          <p:cNvPr id="1026" name="Picture 2" descr="new | Pico-Sport L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456" y="4185734"/>
            <a:ext cx="851986" cy="4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五邊形 2"/>
          <p:cNvSpPr/>
          <p:nvPr/>
        </p:nvSpPr>
        <p:spPr>
          <a:xfrm>
            <a:off x="-28066" y="976084"/>
            <a:ext cx="1193054" cy="852985"/>
          </a:xfrm>
          <a:prstGeom prst="homePlate">
            <a:avLst>
              <a:gd name="adj" fmla="val 31663"/>
            </a:avLst>
          </a:prstGeom>
          <a:solidFill>
            <a:srgbClr val="FFFF9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88" y="1213974"/>
            <a:ext cx="101565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重點時程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1" name="五邊形 80"/>
          <p:cNvSpPr/>
          <p:nvPr/>
        </p:nvSpPr>
        <p:spPr>
          <a:xfrm>
            <a:off x="-17066" y="1852448"/>
            <a:ext cx="1193054" cy="445825"/>
          </a:xfrm>
          <a:prstGeom prst="homePlate">
            <a:avLst>
              <a:gd name="adj" fmla="val 64048"/>
            </a:avLst>
          </a:prstGeom>
          <a:solidFill>
            <a:schemeClr val="accent6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-17066" y="1908464"/>
            <a:ext cx="101565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疫情因應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91" name="Group 280"/>
          <p:cNvGrpSpPr/>
          <p:nvPr/>
        </p:nvGrpSpPr>
        <p:grpSpPr>
          <a:xfrm>
            <a:off x="4968135" y="1900633"/>
            <a:ext cx="1520842" cy="360681"/>
            <a:chOff x="0" y="0"/>
            <a:chExt cx="1517640" cy="501222"/>
          </a:xfrm>
        </p:grpSpPr>
        <p:sp>
          <p:nvSpPr>
            <p:cNvPr id="92" name="Shape 278"/>
            <p:cNvSpPr/>
            <p:nvPr/>
          </p:nvSpPr>
          <p:spPr>
            <a:xfrm>
              <a:off x="0" y="0"/>
              <a:ext cx="1517641" cy="50122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93" name="Shape 279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sz="1800" dirty="0">
                  <a:solidFill>
                    <a:schemeClr val="bg1"/>
                  </a:solidFill>
                </a:rPr>
                <a:t>線上面談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280"/>
          <p:cNvGrpSpPr/>
          <p:nvPr/>
        </p:nvGrpSpPr>
        <p:grpSpPr>
          <a:xfrm>
            <a:off x="7932926" y="1892128"/>
            <a:ext cx="1227472" cy="360682"/>
            <a:chOff x="0" y="0"/>
            <a:chExt cx="1493173" cy="501223"/>
          </a:xfrm>
        </p:grpSpPr>
        <p:sp>
          <p:nvSpPr>
            <p:cNvPr id="95" name="Shape 278"/>
            <p:cNvSpPr/>
            <p:nvPr/>
          </p:nvSpPr>
          <p:spPr>
            <a:xfrm>
              <a:off x="0" y="0"/>
              <a:ext cx="1441571" cy="50122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96" name="Shape 279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sz="1800" dirty="0">
                  <a:solidFill>
                    <a:schemeClr val="bg1"/>
                  </a:solidFill>
                </a:rPr>
                <a:t>線</a:t>
              </a:r>
              <a:r>
                <a:rPr lang="zh-TW" altLang="en-US" sz="1800" dirty="0" smtClean="0">
                  <a:solidFill>
                    <a:schemeClr val="bg1"/>
                  </a:solidFill>
                </a:rPr>
                <a:t>上頒獎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280"/>
          <p:cNvGrpSpPr/>
          <p:nvPr/>
        </p:nvGrpSpPr>
        <p:grpSpPr>
          <a:xfrm>
            <a:off x="2643263" y="1508146"/>
            <a:ext cx="2121664" cy="360681"/>
            <a:chOff x="0" y="0"/>
            <a:chExt cx="1517640" cy="501222"/>
          </a:xfrm>
        </p:grpSpPr>
        <p:sp>
          <p:nvSpPr>
            <p:cNvPr id="97" name="Shape 278"/>
            <p:cNvSpPr/>
            <p:nvPr/>
          </p:nvSpPr>
          <p:spPr>
            <a:xfrm>
              <a:off x="0" y="0"/>
              <a:ext cx="1517641" cy="50122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98" name="Shape 279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dirty="0" err="1" smtClean="0">
                  <a:solidFill>
                    <a:schemeClr val="bg1"/>
                  </a:solidFill>
                </a:rPr>
                <a:t>函文系所</a:t>
              </a:r>
              <a:r>
                <a:rPr lang="en-US" dirty="0" smtClean="0">
                  <a:solidFill>
                    <a:schemeClr val="bg1"/>
                  </a:solidFill>
                </a:rPr>
                <a:t>/</a:t>
              </a:r>
              <a:r>
                <a:rPr lang="zh-TW" altLang="en-US" dirty="0" smtClean="0">
                  <a:solidFill>
                    <a:schemeClr val="bg1"/>
                  </a:solidFill>
                </a:rPr>
                <a:t>公告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1307182" y="752491"/>
            <a:ext cx="1144937" cy="720244"/>
            <a:chOff x="2885892" y="798423"/>
            <a:chExt cx="1533039" cy="720244"/>
          </a:xfrm>
        </p:grpSpPr>
        <p:sp>
          <p:nvSpPr>
            <p:cNvPr id="100" name="Shape 246"/>
            <p:cNvSpPr/>
            <p:nvPr/>
          </p:nvSpPr>
          <p:spPr>
            <a:xfrm>
              <a:off x="2885892" y="953320"/>
              <a:ext cx="1533039" cy="5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" y="6561"/>
                  </a:moveTo>
                  <a:lnTo>
                    <a:pt x="1106" y="20646"/>
                  </a:lnTo>
                  <a:lnTo>
                    <a:pt x="20494" y="20646"/>
                  </a:lnTo>
                  <a:lnTo>
                    <a:pt x="20494" y="6561"/>
                  </a:lnTo>
                  <a:close/>
                  <a:moveTo>
                    <a:pt x="0" y="0"/>
                  </a:moveTo>
                  <a:lnTo>
                    <a:pt x="2275" y="0"/>
                  </a:lnTo>
                  <a:lnTo>
                    <a:pt x="2275" y="2070"/>
                  </a:lnTo>
                  <a:cubicBezTo>
                    <a:pt x="2275" y="2562"/>
                    <a:pt x="2674" y="2961"/>
                    <a:pt x="3166" y="2961"/>
                  </a:cubicBezTo>
                  <a:cubicBezTo>
                    <a:pt x="3659" y="2961"/>
                    <a:pt x="4058" y="2562"/>
                    <a:pt x="4058" y="2070"/>
                  </a:cubicBezTo>
                  <a:lnTo>
                    <a:pt x="4058" y="0"/>
                  </a:lnTo>
                  <a:lnTo>
                    <a:pt x="17542" y="0"/>
                  </a:lnTo>
                  <a:lnTo>
                    <a:pt x="17542" y="2070"/>
                  </a:lnTo>
                  <a:cubicBezTo>
                    <a:pt x="17542" y="2562"/>
                    <a:pt x="17941" y="2961"/>
                    <a:pt x="18434" y="2961"/>
                  </a:cubicBezTo>
                  <a:cubicBezTo>
                    <a:pt x="18926" y="2961"/>
                    <a:pt x="19325" y="2562"/>
                    <a:pt x="19325" y="2070"/>
                  </a:cubicBezTo>
                  <a:lnTo>
                    <a:pt x="1932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614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247"/>
            <p:cNvSpPr/>
            <p:nvPr/>
          </p:nvSpPr>
          <p:spPr>
            <a:xfrm>
              <a:off x="3049555" y="798423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F81D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248"/>
            <p:cNvSpPr/>
            <p:nvPr/>
          </p:nvSpPr>
          <p:spPr>
            <a:xfrm>
              <a:off x="4133532" y="798423"/>
              <a:ext cx="104776" cy="223593"/>
            </a:xfrm>
            <a:prstGeom prst="roundRect">
              <a:avLst>
                <a:gd name="adj" fmla="val 50000"/>
              </a:avLst>
            </a:prstGeom>
            <a:solidFill>
              <a:srgbClr val="F81D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253"/>
            <p:cNvSpPr/>
            <p:nvPr/>
          </p:nvSpPr>
          <p:spPr>
            <a:xfrm>
              <a:off x="3061864" y="1140566"/>
              <a:ext cx="119690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7~8</a:t>
              </a:r>
              <a:r>
                <a:rPr lang="zh-TW" altLang="en-US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月</a:t>
              </a:r>
              <a:endParaRPr b="1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endParaRPr>
            </a:p>
          </p:txBody>
        </p:sp>
      </p:grpSp>
      <p:grpSp>
        <p:nvGrpSpPr>
          <p:cNvPr id="104" name="Group 239"/>
          <p:cNvGrpSpPr/>
          <p:nvPr/>
        </p:nvGrpSpPr>
        <p:grpSpPr>
          <a:xfrm>
            <a:off x="1177750" y="1491726"/>
            <a:ext cx="1388880" cy="372498"/>
            <a:chOff x="-112595" y="44554"/>
            <a:chExt cx="1657511" cy="517644"/>
          </a:xfrm>
        </p:grpSpPr>
        <p:sp>
          <p:nvSpPr>
            <p:cNvPr id="105" name="Shape 237"/>
            <p:cNvSpPr/>
            <p:nvPr/>
          </p:nvSpPr>
          <p:spPr>
            <a:xfrm>
              <a:off x="-112595" y="44554"/>
              <a:ext cx="1657511" cy="517644"/>
            </a:xfrm>
            <a:prstGeom prst="roundRect">
              <a:avLst>
                <a:gd name="adj" fmla="val 18460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106" name="Shape 238"/>
            <p:cNvSpPr/>
            <p:nvPr/>
          </p:nvSpPr>
          <p:spPr>
            <a:xfrm>
              <a:off x="28648" y="48141"/>
              <a:ext cx="1392830" cy="490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dirty="0" smtClean="0"/>
                <a:t>活動邀約</a:t>
              </a:r>
              <a:endParaRPr dirty="0"/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2612369" y="761037"/>
            <a:ext cx="2164816" cy="719313"/>
            <a:chOff x="2885892" y="799354"/>
            <a:chExt cx="1533039" cy="719313"/>
          </a:xfrm>
        </p:grpSpPr>
        <p:sp>
          <p:nvSpPr>
            <p:cNvPr id="108" name="Shape 246"/>
            <p:cNvSpPr/>
            <p:nvPr/>
          </p:nvSpPr>
          <p:spPr>
            <a:xfrm>
              <a:off x="2885892" y="953320"/>
              <a:ext cx="1533039" cy="56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" y="6561"/>
                  </a:moveTo>
                  <a:lnTo>
                    <a:pt x="1106" y="20646"/>
                  </a:lnTo>
                  <a:lnTo>
                    <a:pt x="20494" y="20646"/>
                  </a:lnTo>
                  <a:lnTo>
                    <a:pt x="20494" y="6561"/>
                  </a:lnTo>
                  <a:close/>
                  <a:moveTo>
                    <a:pt x="0" y="0"/>
                  </a:moveTo>
                  <a:lnTo>
                    <a:pt x="2275" y="0"/>
                  </a:lnTo>
                  <a:lnTo>
                    <a:pt x="2275" y="2070"/>
                  </a:lnTo>
                  <a:cubicBezTo>
                    <a:pt x="2275" y="2562"/>
                    <a:pt x="2674" y="2961"/>
                    <a:pt x="3166" y="2961"/>
                  </a:cubicBezTo>
                  <a:cubicBezTo>
                    <a:pt x="3659" y="2961"/>
                    <a:pt x="4058" y="2562"/>
                    <a:pt x="4058" y="2070"/>
                  </a:cubicBezTo>
                  <a:lnTo>
                    <a:pt x="4058" y="0"/>
                  </a:lnTo>
                  <a:lnTo>
                    <a:pt x="17542" y="0"/>
                  </a:lnTo>
                  <a:lnTo>
                    <a:pt x="17542" y="2070"/>
                  </a:lnTo>
                  <a:cubicBezTo>
                    <a:pt x="17542" y="2562"/>
                    <a:pt x="17941" y="2961"/>
                    <a:pt x="18434" y="2961"/>
                  </a:cubicBezTo>
                  <a:cubicBezTo>
                    <a:pt x="18926" y="2961"/>
                    <a:pt x="19325" y="2562"/>
                    <a:pt x="19325" y="2070"/>
                  </a:cubicBezTo>
                  <a:lnTo>
                    <a:pt x="1932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614C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247"/>
            <p:cNvSpPr/>
            <p:nvPr/>
          </p:nvSpPr>
          <p:spPr>
            <a:xfrm>
              <a:off x="3073221" y="818595"/>
              <a:ext cx="54876" cy="203421"/>
            </a:xfrm>
            <a:prstGeom prst="roundRect">
              <a:avLst>
                <a:gd name="adj" fmla="val 50000"/>
              </a:avLst>
            </a:prstGeom>
            <a:solidFill>
              <a:srgbClr val="F81D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248"/>
            <p:cNvSpPr/>
            <p:nvPr/>
          </p:nvSpPr>
          <p:spPr>
            <a:xfrm>
              <a:off x="4169637" y="799354"/>
              <a:ext cx="59186" cy="222663"/>
            </a:xfrm>
            <a:prstGeom prst="roundRect">
              <a:avLst>
                <a:gd name="adj" fmla="val 50000"/>
              </a:avLst>
            </a:prstGeom>
            <a:solidFill>
              <a:srgbClr val="F81D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253"/>
            <p:cNvSpPr/>
            <p:nvPr/>
          </p:nvSpPr>
          <p:spPr>
            <a:xfrm>
              <a:off x="3061864" y="1140566"/>
              <a:ext cx="119690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 lang="en-US" altLang="zh-TW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8</a:t>
              </a:r>
              <a:r>
                <a:rPr lang="zh-TW" altLang="en-US" b="1" smtClean="0">
                  <a:solidFill>
                    <a:prstClr val="black"/>
                  </a:solidFill>
                  <a:latin typeface="Calibri" panose="020F0502020204030204" pitchFamily="34" charset="0"/>
                  <a:ea typeface="微軟正黑體"/>
                  <a:cs typeface="微軟正黑體"/>
                  <a:sym typeface="微軟正黑體"/>
                </a:rPr>
                <a:t>月中</a:t>
              </a:r>
              <a:endParaRPr b="1" dirty="0">
                <a:solidFill>
                  <a:prstClr val="black"/>
                </a:solidFill>
                <a:latin typeface="Calibri" panose="020F0502020204030204" pitchFamily="34" charset="0"/>
                <a:ea typeface="微軟正黑體"/>
                <a:cs typeface="微軟正黑體"/>
                <a:sym typeface="微軟正黑體"/>
              </a:endParaRPr>
            </a:p>
          </p:txBody>
        </p:sp>
      </p:grpSp>
      <p:grpSp>
        <p:nvGrpSpPr>
          <p:cNvPr id="112" name="Group 280"/>
          <p:cNvGrpSpPr/>
          <p:nvPr/>
        </p:nvGrpSpPr>
        <p:grpSpPr>
          <a:xfrm>
            <a:off x="2655521" y="1901587"/>
            <a:ext cx="2121664" cy="360681"/>
            <a:chOff x="0" y="0"/>
            <a:chExt cx="1517640" cy="501222"/>
          </a:xfrm>
        </p:grpSpPr>
        <p:sp>
          <p:nvSpPr>
            <p:cNvPr id="113" name="Shape 278"/>
            <p:cNvSpPr/>
            <p:nvPr/>
          </p:nvSpPr>
          <p:spPr>
            <a:xfrm>
              <a:off x="0" y="0"/>
              <a:ext cx="1517641" cy="50122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114" name="Shape 279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sz="1800" dirty="0">
                  <a:solidFill>
                    <a:schemeClr val="bg1"/>
                  </a:solidFill>
                </a:rPr>
                <a:t>郵寄、電子檔寄送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280"/>
          <p:cNvGrpSpPr/>
          <p:nvPr/>
        </p:nvGrpSpPr>
        <p:grpSpPr>
          <a:xfrm>
            <a:off x="1189434" y="1904160"/>
            <a:ext cx="1377196" cy="360681"/>
            <a:chOff x="0" y="0"/>
            <a:chExt cx="1517640" cy="501222"/>
          </a:xfrm>
        </p:grpSpPr>
        <p:sp>
          <p:nvSpPr>
            <p:cNvPr id="116" name="Shape 278"/>
            <p:cNvSpPr/>
            <p:nvPr/>
          </p:nvSpPr>
          <p:spPr>
            <a:xfrm>
              <a:off x="0" y="0"/>
              <a:ext cx="1517641" cy="50122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sz="2000" b="1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endParaRPr>
            </a:p>
          </p:txBody>
        </p:sp>
        <p:sp>
          <p:nvSpPr>
            <p:cNvPr id="117" name="Shape 279"/>
            <p:cNvSpPr/>
            <p:nvPr/>
          </p:nvSpPr>
          <p:spPr>
            <a:xfrm>
              <a:off x="24467" y="41115"/>
              <a:ext cx="1468706" cy="41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rPr lang="zh-TW" altLang="en-US" sz="1800" dirty="0" smtClean="0">
                  <a:solidFill>
                    <a:schemeClr val="bg1"/>
                  </a:solidFill>
                </a:rPr>
                <a:t>線上活動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563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485974" y="341575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角色：申請學生</a:t>
            </a:r>
          </a:p>
        </p:txBody>
      </p:sp>
      <p:pic>
        <p:nvPicPr>
          <p:cNvPr id="1027" name="Picture 3" descr="D:\03獎學金\2019\獎學金圖\學生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403484"/>
            <a:ext cx="2233412" cy="1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619672" y="450912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+mj-ea"/>
                <a:ea typeface="+mj-ea"/>
              </a:rPr>
              <a:t>申請加入面談程序及必須參加頒獎典禮</a:t>
            </a: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8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dirty="0" smtClean="0"/>
              <a:t>12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0863" t="14983" r="29525" b="13583"/>
          <a:stretch/>
        </p:blipFill>
        <p:spPr>
          <a:xfrm>
            <a:off x="3094" y="2416557"/>
            <a:ext cx="4536504" cy="3672409"/>
          </a:xfrm>
          <a:prstGeom prst="rect">
            <a:avLst/>
          </a:prstGeom>
        </p:spPr>
      </p:pic>
      <p:sp>
        <p:nvSpPr>
          <p:cNvPr id="25" name="向下箭號 24"/>
          <p:cNvSpPr/>
          <p:nvPr/>
        </p:nvSpPr>
        <p:spPr>
          <a:xfrm>
            <a:off x="924746" y="1988840"/>
            <a:ext cx="507442" cy="292097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＞形箭號 4"/>
          <p:cNvSpPr/>
          <p:nvPr/>
        </p:nvSpPr>
        <p:spPr>
          <a:xfrm>
            <a:off x="35496" y="1196752"/>
            <a:ext cx="2294729" cy="788023"/>
          </a:xfrm>
          <a:prstGeom prst="chevron">
            <a:avLst>
              <a:gd name="adj" fmla="val 36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268760"/>
            <a:ext cx="200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請依辦法網址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填寫線上申請表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4139952" y="1196752"/>
            <a:ext cx="2088231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55976" y="1268760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+mj-ea"/>
                <a:ea typeface="+mj-ea"/>
              </a:rPr>
              <a:t>學生面談申請暨檢核表文件</a:t>
            </a:r>
          </a:p>
        </p:txBody>
      </p:sp>
      <p:sp>
        <p:nvSpPr>
          <p:cNvPr id="17" name="＞形箭號 16"/>
          <p:cNvSpPr/>
          <p:nvPr/>
        </p:nvSpPr>
        <p:spPr>
          <a:xfrm>
            <a:off x="2123728" y="1196752"/>
            <a:ext cx="2239018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9512" y="116632"/>
            <a:ext cx="6552728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u="sng" dirty="0">
                <a:solidFill>
                  <a:srgbClr val="0033CC"/>
                </a:solidFill>
              </a:rPr>
              <a:t>合作學系</a:t>
            </a:r>
            <a:r>
              <a:rPr lang="zh-TW" altLang="en-US" u="sng" dirty="0" smtClean="0">
                <a:solidFill>
                  <a:srgbClr val="0033CC"/>
                </a:solidFill>
              </a:rPr>
              <a:t>組</a:t>
            </a:r>
            <a:r>
              <a:rPr lang="en-US" altLang="zh-TW" dirty="0" smtClean="0">
                <a:solidFill>
                  <a:srgbClr val="0033CC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申請學生</a:t>
            </a:r>
            <a:r>
              <a:rPr lang="zh-TW" altLang="en-US" dirty="0" smtClean="0"/>
              <a:t>繳件程序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22" name="＞形箭號 21"/>
          <p:cNvSpPr/>
          <p:nvPr/>
        </p:nvSpPr>
        <p:spPr>
          <a:xfrm>
            <a:off x="6012160" y="1196752"/>
            <a:ext cx="1944216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64769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1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892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2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924672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3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322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4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28183" y="12687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得獎者參與頒獎典禮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＞形箭號 31"/>
          <p:cNvSpPr/>
          <p:nvPr/>
        </p:nvSpPr>
        <p:spPr>
          <a:xfrm>
            <a:off x="7737463" y="1184528"/>
            <a:ext cx="1334530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84787" y="1256536"/>
            <a:ext cx="112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獎學金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匯款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2370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5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33477" y="1990581"/>
            <a:ext cx="389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完成問卷送出後，在感謝頁會出現此圖示，代表同學已經線上報名完成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89785" y="4725144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同學後續須檢附</a:t>
            </a:r>
            <a:r>
              <a:rPr lang="zh-TW" altLang="en-US" sz="1600" dirty="0" smtClean="0">
                <a:latin typeface="+mj-ea"/>
                <a:ea typeface="+mj-ea"/>
              </a:rPr>
              <a:t>文件：</a:t>
            </a:r>
            <a:endParaRPr lang="en-US" altLang="zh-TW" sz="1600" dirty="0" smtClean="0">
              <a:latin typeface="+mj-ea"/>
              <a:ea typeface="+mj-ea"/>
            </a:endParaRPr>
          </a:p>
          <a:p>
            <a:r>
              <a:rPr lang="en-US" altLang="zh-TW" sz="1600" u="sng" dirty="0" smtClean="0">
                <a:latin typeface="+mj-ea"/>
                <a:ea typeface="+mj-ea"/>
              </a:rPr>
              <a:t>1.</a:t>
            </a:r>
            <a:r>
              <a:rPr lang="zh-TW" altLang="zh-TW" sz="1600" u="sng" dirty="0">
                <a:latin typeface="+mj-ea"/>
                <a:ea typeface="+mj-ea"/>
              </a:rPr>
              <a:t>列印夢想金申請線上</a:t>
            </a:r>
            <a:r>
              <a:rPr lang="zh-TW" altLang="zh-TW" sz="1600" u="sng" dirty="0" smtClean="0">
                <a:latin typeface="+mj-ea"/>
                <a:ea typeface="+mj-ea"/>
              </a:rPr>
              <a:t>資料</a:t>
            </a:r>
            <a:r>
              <a:rPr lang="zh-TW" altLang="en-US" sz="1600" u="sng" dirty="0" smtClean="0">
                <a:latin typeface="+mj-ea"/>
                <a:ea typeface="+mj-ea"/>
              </a:rPr>
              <a:t>圖</a:t>
            </a:r>
            <a:r>
              <a:rPr lang="zh-TW" altLang="zh-TW" sz="1600" u="sng" dirty="0" smtClean="0">
                <a:latin typeface="+mj-ea"/>
                <a:ea typeface="+mj-ea"/>
              </a:rPr>
              <a:t>。</a:t>
            </a:r>
            <a:endParaRPr lang="zh-TW" altLang="zh-TW" sz="1600" u="sng" dirty="0">
              <a:latin typeface="+mj-ea"/>
              <a:ea typeface="+mj-ea"/>
            </a:endParaRPr>
          </a:p>
          <a:p>
            <a:r>
              <a:rPr lang="en-US" altLang="zh-TW" sz="1600" u="sng" dirty="0" smtClean="0">
                <a:latin typeface="+mj-ea"/>
                <a:ea typeface="+mj-ea"/>
              </a:rPr>
              <a:t>2.109</a:t>
            </a:r>
            <a:r>
              <a:rPr lang="zh-TW" altLang="zh-TW" sz="1600" u="sng" dirty="0" smtClean="0">
                <a:latin typeface="+mj-ea"/>
                <a:ea typeface="+mj-ea"/>
              </a:rPr>
              <a:t>學年度學業成績單正本</a:t>
            </a:r>
            <a:r>
              <a:rPr lang="en-US" altLang="zh-TW" sz="1600" u="sng" dirty="0" smtClean="0">
                <a:latin typeface="+mj-ea"/>
                <a:ea typeface="+mj-ea"/>
              </a:rPr>
              <a:t>(</a:t>
            </a:r>
            <a:r>
              <a:rPr lang="zh-TW" altLang="zh-TW" sz="1600" u="sng" dirty="0" smtClean="0">
                <a:latin typeface="+mj-ea"/>
                <a:ea typeface="+mj-ea"/>
              </a:rPr>
              <a:t>需學校章</a:t>
            </a:r>
            <a:r>
              <a:rPr lang="en-US" altLang="zh-TW" sz="1600" u="sng" dirty="0" smtClean="0">
                <a:latin typeface="+mj-ea"/>
                <a:ea typeface="+mj-ea"/>
              </a:rPr>
              <a:t>)</a:t>
            </a:r>
            <a:r>
              <a:rPr lang="zh-TW" altLang="zh-TW" sz="1600" u="sng" dirty="0" smtClean="0">
                <a:latin typeface="+mj-ea"/>
                <a:ea typeface="+mj-ea"/>
              </a:rPr>
              <a:t>。 </a:t>
            </a:r>
            <a:endParaRPr lang="en-US" altLang="zh-TW" sz="1600" u="sng" dirty="0" smtClean="0">
              <a:latin typeface="+mj-ea"/>
              <a:ea typeface="+mj-ea"/>
            </a:endParaRPr>
          </a:p>
          <a:p>
            <a:r>
              <a:rPr lang="en-US" altLang="zh-TW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3.110</a:t>
            </a:r>
            <a:r>
              <a:rPr lang="zh-TW" altLang="zh-TW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學期</a:t>
            </a:r>
            <a:r>
              <a:rPr lang="zh-TW" altLang="zh-TW" sz="1600" b="1" u="sng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在學證明</a:t>
            </a:r>
            <a:r>
              <a:rPr lang="zh-TW" altLang="zh-TW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文件</a:t>
            </a:r>
            <a:r>
              <a:rPr lang="en-US" altLang="zh-TW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需註冊章</a:t>
            </a:r>
            <a:r>
              <a:rPr lang="en-US" altLang="zh-TW" sz="1600" b="1" u="sng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zh-TW" sz="1600" u="sng" dirty="0" smtClean="0">
                <a:latin typeface="+mj-ea"/>
                <a:ea typeface="+mj-ea"/>
              </a:rPr>
              <a:t>及</a:t>
            </a:r>
            <a:r>
              <a:rPr lang="zh-TW" altLang="zh-TW" sz="1600" u="sng" dirty="0">
                <a:latin typeface="+mj-ea"/>
                <a:ea typeface="+mj-ea"/>
              </a:rPr>
              <a:t>身份證正反面影本乙份。</a:t>
            </a:r>
          </a:p>
          <a:p>
            <a:r>
              <a:rPr lang="en-US" altLang="zh-TW" sz="1600" u="sng" dirty="0">
                <a:latin typeface="+mj-ea"/>
                <a:ea typeface="+mj-ea"/>
              </a:rPr>
              <a:t>4.</a:t>
            </a:r>
            <a:r>
              <a:rPr lang="zh-TW" altLang="zh-TW" sz="1600" u="sng" dirty="0">
                <a:latin typeface="+mj-ea"/>
                <a:ea typeface="+mj-ea"/>
              </a:rPr>
              <a:t>申請人本人之存摺封面影本。</a:t>
            </a:r>
          </a:p>
          <a:p>
            <a:r>
              <a:rPr lang="en-US" altLang="zh-TW" sz="1600" u="sng" dirty="0" smtClean="0">
                <a:latin typeface="+mj-ea"/>
                <a:ea typeface="+mj-ea"/>
              </a:rPr>
              <a:t>5.110</a:t>
            </a:r>
            <a:r>
              <a:rPr lang="zh-TW" altLang="zh-TW" sz="1600" u="sng" dirty="0" smtClean="0">
                <a:latin typeface="+mj-ea"/>
                <a:ea typeface="+mj-ea"/>
              </a:rPr>
              <a:t>年</a:t>
            </a:r>
            <a:r>
              <a:rPr lang="zh-TW" altLang="zh-TW" sz="1600" u="sng" dirty="0">
                <a:latin typeface="+mj-ea"/>
                <a:ea typeface="+mj-ea"/>
              </a:rPr>
              <a:t>相關活動活動證明。</a:t>
            </a:r>
          </a:p>
          <a:p>
            <a:r>
              <a:rPr lang="en-US" altLang="zh-TW" sz="1600" u="sng" dirty="0">
                <a:latin typeface="+mj-ea"/>
                <a:ea typeface="+mj-ea"/>
              </a:rPr>
              <a:t>6.</a:t>
            </a:r>
            <a:r>
              <a:rPr lang="zh-TW" altLang="zh-TW" sz="1600" u="sng" dirty="0">
                <a:latin typeface="+mj-ea"/>
                <a:ea typeface="+mj-ea"/>
              </a:rPr>
              <a:t>學生面談申請暨檢核表。</a:t>
            </a:r>
          </a:p>
        </p:txBody>
      </p:sp>
      <p:sp>
        <p:nvSpPr>
          <p:cNvPr id="35" name="＞形箭號 34"/>
          <p:cNvSpPr/>
          <p:nvPr/>
        </p:nvSpPr>
        <p:spPr>
          <a:xfrm>
            <a:off x="43880" y="1196619"/>
            <a:ext cx="2294729" cy="788023"/>
          </a:xfrm>
          <a:prstGeom prst="chevron">
            <a:avLst>
              <a:gd name="adj" fmla="val 366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87896" y="1268627"/>
            <a:ext cx="200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請依辦法網址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填寫線上申請表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16C-433C-44B5-9170-E740AED46591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596336" y="-1899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7FABB0F-3D77-4026-A53C-009D32918D46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t>4</a:t>
            </a:fld>
            <a:endParaRPr lang="zh-TW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775" y="2595465"/>
            <a:ext cx="3761496" cy="2112001"/>
          </a:xfrm>
          <a:prstGeom prst="rect">
            <a:avLst/>
          </a:prstGeom>
        </p:spPr>
      </p:pic>
      <p:sp>
        <p:nvSpPr>
          <p:cNvPr id="38" name="文字方塊 37"/>
          <p:cNvSpPr txBox="1"/>
          <p:nvPr/>
        </p:nvSpPr>
        <p:spPr>
          <a:xfrm>
            <a:off x="2386227" y="1390708"/>
            <a:ext cx="202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確認面談時間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https://chart.googleapis.com/chart?cht=qr&amp;chl=https://survey.nanshanlife.com.tw/s/v2L3e&amp;chs=300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76" y="36574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/>
          <p:cNvSpPr txBox="1"/>
          <p:nvPr/>
        </p:nvSpPr>
        <p:spPr>
          <a:xfrm>
            <a:off x="2069286" y="3661047"/>
            <a:ext cx="170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線上申請</a:t>
            </a:r>
            <a:r>
              <a:rPr lang="en-US" altLang="zh-TW" sz="1400" dirty="0" smtClean="0">
                <a:solidFill>
                  <a:srgbClr val="0070C0"/>
                </a:solidFill>
                <a:latin typeface="+mj-ea"/>
                <a:ea typeface="+mj-ea"/>
              </a:rPr>
              <a:t>QR CODE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413741" y="622458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一定要填寫</a:t>
            </a:r>
            <a:endParaRPr lang="en-US" altLang="zh-TW" sz="140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66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＞形箭號 4"/>
          <p:cNvSpPr/>
          <p:nvPr/>
        </p:nvSpPr>
        <p:spPr>
          <a:xfrm>
            <a:off x="35496" y="1196752"/>
            <a:ext cx="2294729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268760"/>
            <a:ext cx="200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請依辦法網址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填寫線上申請表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4139952" y="1196752"/>
            <a:ext cx="2088231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55976" y="1268760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+mj-ea"/>
                <a:ea typeface="+mj-ea"/>
              </a:rPr>
              <a:t>學生面談申請暨檢核表文件</a:t>
            </a:r>
          </a:p>
        </p:txBody>
      </p:sp>
      <p:sp>
        <p:nvSpPr>
          <p:cNvPr id="17" name="＞形箭號 16"/>
          <p:cNvSpPr/>
          <p:nvPr/>
        </p:nvSpPr>
        <p:spPr>
          <a:xfrm>
            <a:off x="2123728" y="1196752"/>
            <a:ext cx="2239018" cy="788023"/>
          </a:xfrm>
          <a:prstGeom prst="chevron">
            <a:avLst>
              <a:gd name="adj" fmla="val 36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9511" y="116632"/>
            <a:ext cx="6316291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u="sng" dirty="0">
                <a:solidFill>
                  <a:srgbClr val="0033CC"/>
                </a:solidFill>
              </a:rPr>
              <a:t>合作學系</a:t>
            </a:r>
            <a:r>
              <a:rPr lang="zh-TW" altLang="en-US" u="sng" dirty="0" smtClean="0">
                <a:solidFill>
                  <a:srgbClr val="0033CC"/>
                </a:solidFill>
              </a:rPr>
              <a:t>組</a:t>
            </a:r>
            <a:r>
              <a:rPr lang="en-US" altLang="zh-TW" dirty="0" smtClean="0">
                <a:solidFill>
                  <a:srgbClr val="0033CC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申請學生</a:t>
            </a:r>
            <a:r>
              <a:rPr lang="zh-TW" altLang="en-US" dirty="0" smtClean="0"/>
              <a:t>繳件程序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22" name="＞形箭號 21"/>
          <p:cNvSpPr/>
          <p:nvPr/>
        </p:nvSpPr>
        <p:spPr>
          <a:xfrm>
            <a:off x="6012160" y="1196752"/>
            <a:ext cx="1944216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64769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1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892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2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924672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3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322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4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28183" y="12687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得獎者參與頒獎典禮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＞形箭號 31"/>
          <p:cNvSpPr/>
          <p:nvPr/>
        </p:nvSpPr>
        <p:spPr>
          <a:xfrm>
            <a:off x="7737463" y="1184528"/>
            <a:ext cx="1334530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84787" y="1256536"/>
            <a:ext cx="112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獎學金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匯款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2370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5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39" name="向下箭號 38"/>
          <p:cNvSpPr/>
          <p:nvPr/>
        </p:nvSpPr>
        <p:spPr>
          <a:xfrm>
            <a:off x="3024970" y="1977004"/>
            <a:ext cx="507442" cy="299868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＞形箭號 39"/>
          <p:cNvSpPr/>
          <p:nvPr/>
        </p:nvSpPr>
        <p:spPr>
          <a:xfrm>
            <a:off x="2122373" y="1200817"/>
            <a:ext cx="2233603" cy="788023"/>
          </a:xfrm>
          <a:prstGeom prst="chevron">
            <a:avLst>
              <a:gd name="adj" fmla="val 366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86227" y="1390708"/>
            <a:ext cx="202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確認面談時間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16C-433C-44B5-9170-E740AED46591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596336" y="-1899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10F8C2-44D2-4190-A8F4-9023151AE3E5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t>5</a:t>
            </a:fld>
            <a:endParaRPr lang="zh-TW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75801" y="2574648"/>
            <a:ext cx="8740439" cy="3215414"/>
            <a:chOff x="175801" y="2574648"/>
            <a:chExt cx="8740439" cy="3215414"/>
          </a:xfrm>
        </p:grpSpPr>
        <p:grpSp>
          <p:nvGrpSpPr>
            <p:cNvPr id="11" name="群組 10"/>
            <p:cNvGrpSpPr/>
            <p:nvPr/>
          </p:nvGrpSpPr>
          <p:grpSpPr>
            <a:xfrm>
              <a:off x="990171" y="2574648"/>
              <a:ext cx="7129848" cy="2400255"/>
              <a:chOff x="990171" y="2574648"/>
              <a:chExt cx="7129848" cy="2400255"/>
            </a:xfrm>
          </p:grpSpPr>
          <p:sp>
            <p:nvSpPr>
              <p:cNvPr id="37" name="文字方塊 36"/>
              <p:cNvSpPr txBox="1"/>
              <p:nvPr/>
            </p:nvSpPr>
            <p:spPr>
              <a:xfrm>
                <a:off x="990171" y="4140316"/>
                <a:ext cx="13054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學生完成線上申請</a:t>
                </a:r>
                <a:endParaRPr lang="zh-TW" altLang="en-US" dirty="0"/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1407044" y="3263207"/>
                <a:ext cx="6405315" cy="537104"/>
                <a:chOff x="1407044" y="2772437"/>
                <a:chExt cx="6405315" cy="537104"/>
              </a:xfrm>
            </p:grpSpPr>
            <p:cxnSp>
              <p:nvCxnSpPr>
                <p:cNvPr id="59" name="直線接點 58"/>
                <p:cNvCxnSpPr>
                  <a:stCxn id="71" idx="0"/>
                </p:cNvCxnSpPr>
                <p:nvPr/>
              </p:nvCxnSpPr>
              <p:spPr>
                <a:xfrm flipH="1">
                  <a:off x="1642879" y="3040989"/>
                  <a:ext cx="6089909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群組 59"/>
                <p:cNvGrpSpPr/>
                <p:nvPr/>
              </p:nvGrpSpPr>
              <p:grpSpPr>
                <a:xfrm rot="5400000">
                  <a:off x="7275255" y="2772437"/>
                  <a:ext cx="537104" cy="537104"/>
                  <a:chOff x="2045970" y="2222027"/>
                  <a:chExt cx="342900" cy="342900"/>
                </a:xfrm>
              </p:grpSpPr>
              <p:sp>
                <p:nvSpPr>
                  <p:cNvPr id="70" name="橢圓 69"/>
                  <p:cNvSpPr/>
                  <p:nvPr/>
                </p:nvSpPr>
                <p:spPr>
                  <a:xfrm>
                    <a:off x="2045970" y="2222027"/>
                    <a:ext cx="342900" cy="3429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1" name="橢圓 70"/>
                  <p:cNvSpPr/>
                  <p:nvPr/>
                </p:nvSpPr>
                <p:spPr>
                  <a:xfrm>
                    <a:off x="2096770" y="2272827"/>
                    <a:ext cx="241300" cy="2413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1" name="群組 60"/>
                <p:cNvGrpSpPr/>
                <p:nvPr/>
              </p:nvGrpSpPr>
              <p:grpSpPr>
                <a:xfrm rot="5400000">
                  <a:off x="5236899" y="2772437"/>
                  <a:ext cx="537104" cy="537104"/>
                  <a:chOff x="2045970" y="2222027"/>
                  <a:chExt cx="342900" cy="342900"/>
                </a:xfrm>
              </p:grpSpPr>
              <p:sp>
                <p:nvSpPr>
                  <p:cNvPr id="68" name="橢圓 67"/>
                  <p:cNvSpPr/>
                  <p:nvPr/>
                </p:nvSpPr>
                <p:spPr>
                  <a:xfrm>
                    <a:off x="2045970" y="2222027"/>
                    <a:ext cx="342900" cy="3429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9" name="橢圓 68"/>
                  <p:cNvSpPr/>
                  <p:nvPr/>
                </p:nvSpPr>
                <p:spPr>
                  <a:xfrm>
                    <a:off x="2096770" y="2272827"/>
                    <a:ext cx="241300" cy="2413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2" name="群組 61"/>
                <p:cNvGrpSpPr/>
                <p:nvPr/>
              </p:nvGrpSpPr>
              <p:grpSpPr>
                <a:xfrm rot="5400000">
                  <a:off x="3231711" y="2772437"/>
                  <a:ext cx="537104" cy="537104"/>
                  <a:chOff x="2045970" y="2222027"/>
                  <a:chExt cx="342900" cy="342900"/>
                </a:xfrm>
              </p:grpSpPr>
              <p:sp>
                <p:nvSpPr>
                  <p:cNvPr id="66" name="橢圓 65"/>
                  <p:cNvSpPr/>
                  <p:nvPr/>
                </p:nvSpPr>
                <p:spPr>
                  <a:xfrm>
                    <a:off x="2045970" y="2222027"/>
                    <a:ext cx="342900" cy="3429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7" name="橢圓 66"/>
                  <p:cNvSpPr/>
                  <p:nvPr/>
                </p:nvSpPr>
                <p:spPr>
                  <a:xfrm>
                    <a:off x="2096770" y="2272827"/>
                    <a:ext cx="241300" cy="2413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3" name="群組 62"/>
                <p:cNvGrpSpPr/>
                <p:nvPr/>
              </p:nvGrpSpPr>
              <p:grpSpPr>
                <a:xfrm rot="5400000">
                  <a:off x="1407044" y="2772437"/>
                  <a:ext cx="537104" cy="537104"/>
                  <a:chOff x="2045970" y="2222027"/>
                  <a:chExt cx="342900" cy="342900"/>
                </a:xfrm>
              </p:grpSpPr>
              <p:sp>
                <p:nvSpPr>
                  <p:cNvPr id="64" name="橢圓 63"/>
                  <p:cNvSpPr/>
                  <p:nvPr/>
                </p:nvSpPr>
                <p:spPr>
                  <a:xfrm>
                    <a:off x="2045970" y="2222027"/>
                    <a:ext cx="342900" cy="3429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橢圓 64"/>
                  <p:cNvSpPr/>
                  <p:nvPr/>
                </p:nvSpPr>
                <p:spPr>
                  <a:xfrm>
                    <a:off x="2096770" y="2272827"/>
                    <a:ext cx="241300" cy="2413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grpSp>
            <p:nvGrpSpPr>
              <p:cNvPr id="72" name="群組 71"/>
              <p:cNvGrpSpPr/>
              <p:nvPr/>
            </p:nvGrpSpPr>
            <p:grpSpPr>
              <a:xfrm>
                <a:off x="7347332" y="2635771"/>
                <a:ext cx="443882" cy="366380"/>
                <a:chOff x="13079250" y="23448756"/>
                <a:chExt cx="2967819" cy="2449630"/>
              </a:xfrm>
              <a:solidFill>
                <a:schemeClr val="accent2"/>
              </a:solidFill>
            </p:grpSpPr>
            <p:sp>
              <p:nvSpPr>
                <p:cNvPr id="73" name="手繪多邊形 72"/>
                <p:cNvSpPr>
                  <a:spLocks/>
                </p:cNvSpPr>
                <p:nvPr/>
              </p:nvSpPr>
              <p:spPr bwMode="auto">
                <a:xfrm>
                  <a:off x="13079250" y="23448756"/>
                  <a:ext cx="2967819" cy="2449630"/>
                </a:xfrm>
                <a:custGeom>
                  <a:avLst/>
                  <a:gdLst>
                    <a:gd name="connsiteX0" fmla="*/ 2007528 w 4024625"/>
                    <a:gd name="connsiteY0" fmla="*/ 1087436 h 3321916"/>
                    <a:gd name="connsiteX1" fmla="*/ 1840007 w 4024625"/>
                    <a:gd name="connsiteY1" fmla="*/ 1101840 h 3321916"/>
                    <a:gd name="connsiteX2" fmla="*/ 1743097 w 4024625"/>
                    <a:gd name="connsiteY2" fmla="*/ 1122724 h 3321916"/>
                    <a:gd name="connsiteX3" fmla="*/ 1609441 w 4024625"/>
                    <a:gd name="connsiteY3" fmla="*/ 1178896 h 3321916"/>
                    <a:gd name="connsiteX4" fmla="*/ 1096431 w 4024625"/>
                    <a:gd name="connsiteY4" fmla="*/ 1856928 h 3321916"/>
                    <a:gd name="connsiteX5" fmla="*/ 1116966 w 4024625"/>
                    <a:gd name="connsiteY5" fmla="*/ 2260216 h 3321916"/>
                    <a:gd name="connsiteX6" fmla="*/ 1819472 w 4024625"/>
                    <a:gd name="connsiteY6" fmla="*/ 2915204 h 3321916"/>
                    <a:gd name="connsiteX7" fmla="*/ 1895847 w 4024625"/>
                    <a:gd name="connsiteY7" fmla="*/ 2930328 h 3321916"/>
                    <a:gd name="connsiteX8" fmla="*/ 2217919 w 4024625"/>
                    <a:gd name="connsiteY8" fmla="*/ 2911604 h 3321916"/>
                    <a:gd name="connsiteX9" fmla="*/ 2875753 w 4024625"/>
                    <a:gd name="connsiteY9" fmla="*/ 2323952 h 3321916"/>
                    <a:gd name="connsiteX10" fmla="*/ 2922227 w 4024625"/>
                    <a:gd name="connsiteY10" fmla="*/ 2006360 h 3321916"/>
                    <a:gd name="connsiteX11" fmla="*/ 2861343 w 4024625"/>
                    <a:gd name="connsiteY11" fmla="*/ 1660684 h 3321916"/>
                    <a:gd name="connsiteX12" fmla="*/ 2600515 w 4024625"/>
                    <a:gd name="connsiteY12" fmla="*/ 1300604 h 3321916"/>
                    <a:gd name="connsiteX13" fmla="*/ 2271958 w 4024625"/>
                    <a:gd name="connsiteY13" fmla="*/ 1122364 h 3321916"/>
                    <a:gd name="connsiteX14" fmla="*/ 2175409 w 4024625"/>
                    <a:gd name="connsiteY14" fmla="*/ 1101840 h 3321916"/>
                    <a:gd name="connsiteX15" fmla="*/ 2007528 w 4024625"/>
                    <a:gd name="connsiteY15" fmla="*/ 1087436 h 3321916"/>
                    <a:gd name="connsiteX16" fmla="*/ 691176 w 4024625"/>
                    <a:gd name="connsiteY16" fmla="*/ 884236 h 3321916"/>
                    <a:gd name="connsiteX17" fmla="*/ 395695 w 4024625"/>
                    <a:gd name="connsiteY17" fmla="*/ 895036 h 3321916"/>
                    <a:gd name="connsiteX18" fmla="*/ 376237 w 4024625"/>
                    <a:gd name="connsiteY18" fmla="*/ 1095956 h 3321916"/>
                    <a:gd name="connsiteX19" fmla="*/ 388128 w 4024625"/>
                    <a:gd name="connsiteY19" fmla="*/ 1299032 h 3321916"/>
                    <a:gd name="connsiteX20" fmla="*/ 691176 w 4024625"/>
                    <a:gd name="connsiteY20" fmla="*/ 1311272 h 3321916"/>
                    <a:gd name="connsiteX21" fmla="*/ 994223 w 4024625"/>
                    <a:gd name="connsiteY21" fmla="*/ 1299032 h 3321916"/>
                    <a:gd name="connsiteX22" fmla="*/ 1006475 w 4024625"/>
                    <a:gd name="connsiteY22" fmla="*/ 1095956 h 3321916"/>
                    <a:gd name="connsiteX23" fmla="*/ 987017 w 4024625"/>
                    <a:gd name="connsiteY23" fmla="*/ 895036 h 3321916"/>
                    <a:gd name="connsiteX24" fmla="*/ 691176 w 4024625"/>
                    <a:gd name="connsiteY24" fmla="*/ 884236 h 3321916"/>
                    <a:gd name="connsiteX25" fmla="*/ 1504906 w 4024625"/>
                    <a:gd name="connsiteY25" fmla="*/ 0 h 3321916"/>
                    <a:gd name="connsiteX26" fmla="*/ 2007262 w 4024625"/>
                    <a:gd name="connsiteY26" fmla="*/ 0 h 3321916"/>
                    <a:gd name="connsiteX27" fmla="*/ 2509258 w 4024625"/>
                    <a:gd name="connsiteY27" fmla="*/ 0 h 3321916"/>
                    <a:gd name="connsiteX28" fmla="*/ 2657624 w 4024625"/>
                    <a:gd name="connsiteY28" fmla="*/ 247692 h 3321916"/>
                    <a:gd name="connsiteX29" fmla="*/ 2828316 w 4024625"/>
                    <a:gd name="connsiteY29" fmla="*/ 501868 h 3321916"/>
                    <a:gd name="connsiteX30" fmla="*/ 3367404 w 4024625"/>
                    <a:gd name="connsiteY30" fmla="*/ 507988 h 3321916"/>
                    <a:gd name="connsiteX31" fmla="*/ 3906130 w 4024625"/>
                    <a:gd name="connsiteY31" fmla="*/ 519508 h 3321916"/>
                    <a:gd name="connsiteX32" fmla="*/ 3961588 w 4024625"/>
                    <a:gd name="connsiteY32" fmla="*/ 562352 h 3321916"/>
                    <a:gd name="connsiteX33" fmla="*/ 4024607 w 4024625"/>
                    <a:gd name="connsiteY33" fmla="*/ 1909552 h 3321916"/>
                    <a:gd name="connsiteX34" fmla="*/ 4011283 w 4024625"/>
                    <a:gd name="connsiteY34" fmla="*/ 3168188 h 3321916"/>
                    <a:gd name="connsiteX35" fmla="*/ 3887404 w 4024625"/>
                    <a:gd name="connsiteY35" fmla="*/ 3301396 h 3321916"/>
                    <a:gd name="connsiteX36" fmla="*/ 2004381 w 4024625"/>
                    <a:gd name="connsiteY36" fmla="*/ 3321556 h 3321916"/>
                    <a:gd name="connsiteX37" fmla="*/ 133601 w 4024625"/>
                    <a:gd name="connsiteY37" fmla="*/ 3306436 h 3321916"/>
                    <a:gd name="connsiteX38" fmla="*/ 28809 w 4024625"/>
                    <a:gd name="connsiteY38" fmla="*/ 3226872 h 3321916"/>
                    <a:gd name="connsiteX39" fmla="*/ 0 w 4024625"/>
                    <a:gd name="connsiteY39" fmla="*/ 3187268 h 3321916"/>
                    <a:gd name="connsiteX40" fmla="*/ 0 w 4024625"/>
                    <a:gd name="connsiteY40" fmla="*/ 1913152 h 3321916"/>
                    <a:gd name="connsiteX41" fmla="*/ 11524 w 4024625"/>
                    <a:gd name="connsiteY41" fmla="*/ 616716 h 3321916"/>
                    <a:gd name="connsiteX42" fmla="*/ 103712 w 4024625"/>
                    <a:gd name="connsiteY42" fmla="*/ 522388 h 3321916"/>
                    <a:gd name="connsiteX43" fmla="*/ 654683 w 4024625"/>
                    <a:gd name="connsiteY43" fmla="*/ 507988 h 3321916"/>
                    <a:gd name="connsiteX44" fmla="*/ 1177925 w 4024625"/>
                    <a:gd name="connsiteY44" fmla="*/ 507988 h 3321916"/>
                    <a:gd name="connsiteX45" fmla="*/ 1203853 w 4024625"/>
                    <a:gd name="connsiteY45" fmla="*/ 485308 h 3321916"/>
                    <a:gd name="connsiteX46" fmla="*/ 1367344 w 4024625"/>
                    <a:gd name="connsiteY46" fmla="*/ 231132 h 332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024625" h="3321916">
                      <a:moveTo>
                        <a:pt x="2007528" y="1087436"/>
                      </a:moveTo>
                      <a:cubicBezTo>
                        <a:pt x="1951687" y="1087436"/>
                        <a:pt x="1876033" y="1093916"/>
                        <a:pt x="1840007" y="1101840"/>
                      </a:cubicBezTo>
                      <a:cubicBezTo>
                        <a:pt x="1803621" y="1109400"/>
                        <a:pt x="1760029" y="1119124"/>
                        <a:pt x="1743097" y="1122724"/>
                      </a:cubicBezTo>
                      <a:cubicBezTo>
                        <a:pt x="1726525" y="1126324"/>
                        <a:pt x="1666362" y="1151532"/>
                        <a:pt x="1609441" y="1178896"/>
                      </a:cubicBezTo>
                      <a:cubicBezTo>
                        <a:pt x="1336724" y="1309604"/>
                        <a:pt x="1148309" y="1558780"/>
                        <a:pt x="1096431" y="1856928"/>
                      </a:cubicBezTo>
                      <a:cubicBezTo>
                        <a:pt x="1079499" y="1953788"/>
                        <a:pt x="1090667" y="2171996"/>
                        <a:pt x="1116966" y="2260216"/>
                      </a:cubicBezTo>
                      <a:cubicBezTo>
                        <a:pt x="1216398" y="2593652"/>
                        <a:pt x="1494518" y="2852908"/>
                        <a:pt x="1819472" y="2915204"/>
                      </a:cubicBezTo>
                      <a:cubicBezTo>
                        <a:pt x="1850094" y="2920964"/>
                        <a:pt x="1884679" y="2927808"/>
                        <a:pt x="1895847" y="2930328"/>
                      </a:cubicBezTo>
                      <a:cubicBezTo>
                        <a:pt x="1937277" y="2940048"/>
                        <a:pt x="2152352" y="2927448"/>
                        <a:pt x="2217919" y="2911604"/>
                      </a:cubicBezTo>
                      <a:cubicBezTo>
                        <a:pt x="2518736" y="2839588"/>
                        <a:pt x="2773079" y="2612376"/>
                        <a:pt x="2875753" y="2323952"/>
                      </a:cubicBezTo>
                      <a:cubicBezTo>
                        <a:pt x="2917183" y="2208004"/>
                        <a:pt x="2922587" y="2170916"/>
                        <a:pt x="2922227" y="2006360"/>
                      </a:cubicBezTo>
                      <a:cubicBezTo>
                        <a:pt x="2921506" y="1833164"/>
                        <a:pt x="2914301" y="1793552"/>
                        <a:pt x="2861343" y="1660684"/>
                      </a:cubicBezTo>
                      <a:cubicBezTo>
                        <a:pt x="2805503" y="1521692"/>
                        <a:pt x="2713997" y="1394944"/>
                        <a:pt x="2600515" y="1300604"/>
                      </a:cubicBezTo>
                      <a:cubicBezTo>
                        <a:pt x="2527382" y="1239748"/>
                        <a:pt x="2336084" y="1136048"/>
                        <a:pt x="2271958" y="1122364"/>
                      </a:cubicBezTo>
                      <a:cubicBezTo>
                        <a:pt x="2255026" y="1118764"/>
                        <a:pt x="2211795" y="1109400"/>
                        <a:pt x="2175409" y="1101840"/>
                      </a:cubicBezTo>
                      <a:cubicBezTo>
                        <a:pt x="2139022" y="1093916"/>
                        <a:pt x="2063368" y="1087436"/>
                        <a:pt x="2007528" y="1087436"/>
                      </a:cubicBezTo>
                      <a:close/>
                      <a:moveTo>
                        <a:pt x="691176" y="884236"/>
                      </a:moveTo>
                      <a:cubicBezTo>
                        <a:pt x="520734" y="884236"/>
                        <a:pt x="407947" y="888196"/>
                        <a:pt x="395695" y="895036"/>
                      </a:cubicBezTo>
                      <a:cubicBezTo>
                        <a:pt x="377318" y="904760"/>
                        <a:pt x="376237" y="918084"/>
                        <a:pt x="376237" y="1095956"/>
                      </a:cubicBezTo>
                      <a:cubicBezTo>
                        <a:pt x="376237" y="1230980"/>
                        <a:pt x="379480" y="1290392"/>
                        <a:pt x="388128" y="1299032"/>
                      </a:cubicBezTo>
                      <a:cubicBezTo>
                        <a:pt x="397137" y="1308032"/>
                        <a:pt x="478574" y="1311272"/>
                        <a:pt x="691176" y="1311272"/>
                      </a:cubicBezTo>
                      <a:cubicBezTo>
                        <a:pt x="904138" y="1311272"/>
                        <a:pt x="985575" y="1308032"/>
                        <a:pt x="994223" y="1299032"/>
                      </a:cubicBezTo>
                      <a:cubicBezTo>
                        <a:pt x="1002872" y="1290392"/>
                        <a:pt x="1006475" y="1230980"/>
                        <a:pt x="1006475" y="1095956"/>
                      </a:cubicBezTo>
                      <a:cubicBezTo>
                        <a:pt x="1006475" y="918084"/>
                        <a:pt x="1005394" y="904760"/>
                        <a:pt x="987017" y="895036"/>
                      </a:cubicBezTo>
                      <a:cubicBezTo>
                        <a:pt x="974765" y="888196"/>
                        <a:pt x="861978" y="884236"/>
                        <a:pt x="691176" y="884236"/>
                      </a:cubicBezTo>
                      <a:close/>
                      <a:moveTo>
                        <a:pt x="1504906" y="0"/>
                      </a:moveTo>
                      <a:lnTo>
                        <a:pt x="2007262" y="0"/>
                      </a:lnTo>
                      <a:lnTo>
                        <a:pt x="2509258" y="0"/>
                      </a:lnTo>
                      <a:lnTo>
                        <a:pt x="2657624" y="247692"/>
                      </a:lnTo>
                      <a:cubicBezTo>
                        <a:pt x="2764216" y="425904"/>
                        <a:pt x="2812112" y="497548"/>
                        <a:pt x="2828316" y="501868"/>
                      </a:cubicBezTo>
                      <a:cubicBezTo>
                        <a:pt x="2840920" y="505108"/>
                        <a:pt x="3083276" y="507988"/>
                        <a:pt x="3367404" y="507988"/>
                      </a:cubicBezTo>
                      <a:cubicBezTo>
                        <a:pt x="3728235" y="507988"/>
                        <a:pt x="3890286" y="511588"/>
                        <a:pt x="3906130" y="519508"/>
                      </a:cubicBezTo>
                      <a:cubicBezTo>
                        <a:pt x="3918014" y="525628"/>
                        <a:pt x="3943222" y="545072"/>
                        <a:pt x="3961588" y="562352"/>
                      </a:cubicBezTo>
                      <a:cubicBezTo>
                        <a:pt x="4027488" y="624636"/>
                        <a:pt x="4024607" y="568112"/>
                        <a:pt x="4024607" y="1909552"/>
                      </a:cubicBezTo>
                      <a:cubicBezTo>
                        <a:pt x="4024607" y="2872968"/>
                        <a:pt x="4021726" y="3133624"/>
                        <a:pt x="4011283" y="3168188"/>
                      </a:cubicBezTo>
                      <a:cubicBezTo>
                        <a:pt x="3991477" y="3235152"/>
                        <a:pt x="3952225" y="3277272"/>
                        <a:pt x="3887404" y="3301396"/>
                      </a:cubicBezTo>
                      <a:cubicBezTo>
                        <a:pt x="3830867" y="3322636"/>
                        <a:pt x="3830507" y="3322636"/>
                        <a:pt x="2004381" y="3321556"/>
                      </a:cubicBezTo>
                      <a:cubicBezTo>
                        <a:pt x="489032" y="3320836"/>
                        <a:pt x="170333" y="3318316"/>
                        <a:pt x="133601" y="3306436"/>
                      </a:cubicBezTo>
                      <a:cubicBezTo>
                        <a:pt x="81025" y="3290232"/>
                        <a:pt x="66981" y="3279432"/>
                        <a:pt x="28809" y="3226872"/>
                      </a:cubicBezTo>
                      <a:lnTo>
                        <a:pt x="0" y="3187268"/>
                      </a:lnTo>
                      <a:lnTo>
                        <a:pt x="0" y="1913152"/>
                      </a:lnTo>
                      <a:cubicBezTo>
                        <a:pt x="0" y="991136"/>
                        <a:pt x="3241" y="632556"/>
                        <a:pt x="11524" y="616716"/>
                      </a:cubicBezTo>
                      <a:cubicBezTo>
                        <a:pt x="28449" y="583952"/>
                        <a:pt x="72382" y="538592"/>
                        <a:pt x="103712" y="522388"/>
                      </a:cubicBezTo>
                      <a:cubicBezTo>
                        <a:pt x="126399" y="510508"/>
                        <a:pt x="223989" y="507988"/>
                        <a:pt x="654683" y="507988"/>
                      </a:cubicBezTo>
                      <a:lnTo>
                        <a:pt x="1177925" y="507988"/>
                      </a:lnTo>
                      <a:lnTo>
                        <a:pt x="1203853" y="485308"/>
                      </a:lnTo>
                      <a:cubicBezTo>
                        <a:pt x="1217897" y="472708"/>
                        <a:pt x="1291360" y="358220"/>
                        <a:pt x="1367344" y="23113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" name="手繪多邊形 73"/>
                <p:cNvSpPr>
                  <a:spLocks/>
                </p:cNvSpPr>
                <p:nvPr/>
              </p:nvSpPr>
              <p:spPr bwMode="auto">
                <a:xfrm>
                  <a:off x="14046734" y="24416165"/>
                  <a:ext cx="1019800" cy="1024369"/>
                </a:xfrm>
                <a:custGeom>
                  <a:avLst/>
                  <a:gdLst>
                    <a:gd name="connsiteX0" fmla="*/ 696901 w 1382938"/>
                    <a:gd name="connsiteY0" fmla="*/ 174564 h 1389136"/>
                    <a:gd name="connsiteX1" fmla="*/ 615103 w 1382938"/>
                    <a:gd name="connsiteY1" fmla="*/ 185584 h 1389136"/>
                    <a:gd name="connsiteX2" fmla="*/ 187732 w 1382938"/>
                    <a:gd name="connsiteY2" fmla="*/ 592580 h 1389136"/>
                    <a:gd name="connsiteX3" fmla="*/ 187732 w 1382938"/>
                    <a:gd name="connsiteY3" fmla="*/ 808496 h 1389136"/>
                    <a:gd name="connsiteX4" fmla="*/ 532584 w 1382938"/>
                    <a:gd name="connsiteY4" fmla="*/ 1189940 h 1389136"/>
                    <a:gd name="connsiteX5" fmla="*/ 850769 w 1382938"/>
                    <a:gd name="connsiteY5" fmla="*/ 1191740 h 1389136"/>
                    <a:gd name="connsiteX6" fmla="*/ 1062653 w 1382938"/>
                    <a:gd name="connsiteY6" fmla="*/ 1061472 h 1389136"/>
                    <a:gd name="connsiteX7" fmla="*/ 1208953 w 1382938"/>
                    <a:gd name="connsiteY7" fmla="*/ 698740 h 1389136"/>
                    <a:gd name="connsiteX8" fmla="*/ 1135442 w 1382938"/>
                    <a:gd name="connsiteY8" fmla="*/ 424528 h 1389136"/>
                    <a:gd name="connsiteX9" fmla="*/ 777619 w 1382938"/>
                    <a:gd name="connsiteY9" fmla="*/ 185944 h 1389136"/>
                    <a:gd name="connsiteX10" fmla="*/ 696901 w 1382938"/>
                    <a:gd name="connsiteY10" fmla="*/ 174564 h 1389136"/>
                    <a:gd name="connsiteX11" fmla="*/ 709912 w 1382938"/>
                    <a:gd name="connsiteY11" fmla="*/ 376 h 1389136"/>
                    <a:gd name="connsiteX12" fmla="*/ 908829 w 1382938"/>
                    <a:gd name="connsiteY12" fmla="*/ 35660 h 1389136"/>
                    <a:gd name="connsiteX13" fmla="*/ 1337507 w 1382938"/>
                    <a:gd name="connsiteY13" fmla="*/ 434916 h 1389136"/>
                    <a:gd name="connsiteX14" fmla="*/ 1382858 w 1382938"/>
                    <a:gd name="connsiteY14" fmla="*/ 698084 h 1389136"/>
                    <a:gd name="connsiteX15" fmla="*/ 1357663 w 1382938"/>
                    <a:gd name="connsiteY15" fmla="*/ 904012 h 1389136"/>
                    <a:gd name="connsiteX16" fmla="*/ 909909 w 1382938"/>
                    <a:gd name="connsiteY16" fmla="*/ 1358712 h 1389136"/>
                    <a:gd name="connsiteX17" fmla="*/ 688552 w 1382938"/>
                    <a:gd name="connsiteY17" fmla="*/ 1388952 h 1389136"/>
                    <a:gd name="connsiteX18" fmla="*/ 517585 w 1382938"/>
                    <a:gd name="connsiteY18" fmla="*/ 1372752 h 1389136"/>
                    <a:gd name="connsiteX19" fmla="*/ 178170 w 1382938"/>
                    <a:gd name="connsiteY19" fmla="*/ 1165384 h 1389136"/>
                    <a:gd name="connsiteX20" fmla="*/ 10443 w 1382938"/>
                    <a:gd name="connsiteY20" fmla="*/ 585760 h 1389136"/>
                    <a:gd name="connsiteX21" fmla="*/ 214163 w 1382938"/>
                    <a:gd name="connsiteY21" fmla="*/ 195868 h 1389136"/>
                    <a:gd name="connsiteX22" fmla="*/ 657958 w 1382938"/>
                    <a:gd name="connsiteY22" fmla="*/ 1820 h 1389136"/>
                    <a:gd name="connsiteX23" fmla="*/ 709912 w 1382938"/>
                    <a:gd name="connsiteY23" fmla="*/ 376 h 1389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82938" h="1389136">
                      <a:moveTo>
                        <a:pt x="696901" y="174564"/>
                      </a:moveTo>
                      <a:cubicBezTo>
                        <a:pt x="674920" y="174520"/>
                        <a:pt x="652759" y="178208"/>
                        <a:pt x="615103" y="185584"/>
                      </a:cubicBezTo>
                      <a:cubicBezTo>
                        <a:pt x="397454" y="228768"/>
                        <a:pt x="236379" y="381708"/>
                        <a:pt x="187732" y="592580"/>
                      </a:cubicBezTo>
                      <a:cubicBezTo>
                        <a:pt x="167553" y="678228"/>
                        <a:pt x="167553" y="721768"/>
                        <a:pt x="187732" y="808496"/>
                      </a:cubicBezTo>
                      <a:cubicBezTo>
                        <a:pt x="228451" y="983024"/>
                        <a:pt x="366104" y="1135604"/>
                        <a:pt x="532584" y="1189940"/>
                      </a:cubicBezTo>
                      <a:cubicBezTo>
                        <a:pt x="623030" y="1219448"/>
                        <a:pt x="766808" y="1220168"/>
                        <a:pt x="850769" y="1191740"/>
                      </a:cubicBezTo>
                      <a:cubicBezTo>
                        <a:pt x="935450" y="1163312"/>
                        <a:pt x="1000673" y="1123008"/>
                        <a:pt x="1062653" y="1061472"/>
                      </a:cubicBezTo>
                      <a:cubicBezTo>
                        <a:pt x="1166432" y="957476"/>
                        <a:pt x="1208953" y="852036"/>
                        <a:pt x="1208953" y="698740"/>
                      </a:cubicBezTo>
                      <a:cubicBezTo>
                        <a:pt x="1208953" y="591140"/>
                        <a:pt x="1188413" y="514132"/>
                        <a:pt x="1135442" y="424528"/>
                      </a:cubicBezTo>
                      <a:cubicBezTo>
                        <a:pt x="1067697" y="309016"/>
                        <a:pt x="928243" y="216172"/>
                        <a:pt x="777619" y="185944"/>
                      </a:cubicBezTo>
                      <a:cubicBezTo>
                        <a:pt x="740684" y="178388"/>
                        <a:pt x="718883" y="174612"/>
                        <a:pt x="696901" y="174564"/>
                      </a:cubicBezTo>
                      <a:close/>
                      <a:moveTo>
                        <a:pt x="709912" y="376"/>
                      </a:moveTo>
                      <a:cubicBezTo>
                        <a:pt x="769131" y="2720"/>
                        <a:pt x="846471" y="15952"/>
                        <a:pt x="908829" y="35660"/>
                      </a:cubicBezTo>
                      <a:cubicBezTo>
                        <a:pt x="1098153" y="95424"/>
                        <a:pt x="1272359" y="257788"/>
                        <a:pt x="1337507" y="434916"/>
                      </a:cubicBezTo>
                      <a:cubicBezTo>
                        <a:pt x="1380339" y="551560"/>
                        <a:pt x="1383578" y="570280"/>
                        <a:pt x="1382858" y="698084"/>
                      </a:cubicBezTo>
                      <a:cubicBezTo>
                        <a:pt x="1382138" y="803928"/>
                        <a:pt x="1377819" y="839572"/>
                        <a:pt x="1357663" y="904012"/>
                      </a:cubicBezTo>
                      <a:cubicBezTo>
                        <a:pt x="1287477" y="1127220"/>
                        <a:pt x="1129827" y="1287428"/>
                        <a:pt x="909909" y="1358712"/>
                      </a:cubicBezTo>
                      <a:cubicBezTo>
                        <a:pt x="822086" y="1387152"/>
                        <a:pt x="802290" y="1390032"/>
                        <a:pt x="688552" y="1388952"/>
                      </a:cubicBezTo>
                      <a:cubicBezTo>
                        <a:pt x="610087" y="1387872"/>
                        <a:pt x="546379" y="1382112"/>
                        <a:pt x="517585" y="1372752"/>
                      </a:cubicBezTo>
                      <a:cubicBezTo>
                        <a:pt x="367854" y="1324148"/>
                        <a:pt x="263834" y="1260788"/>
                        <a:pt x="178170" y="1165384"/>
                      </a:cubicBezTo>
                      <a:cubicBezTo>
                        <a:pt x="41037" y="1012736"/>
                        <a:pt x="-27710" y="774768"/>
                        <a:pt x="10443" y="585760"/>
                      </a:cubicBezTo>
                      <a:cubicBezTo>
                        <a:pt x="45716" y="412596"/>
                        <a:pt x="105464" y="298112"/>
                        <a:pt x="214163" y="195868"/>
                      </a:cubicBezTo>
                      <a:cubicBezTo>
                        <a:pt x="343738" y="74184"/>
                        <a:pt x="448478" y="28460"/>
                        <a:pt x="657958" y="1820"/>
                      </a:cubicBezTo>
                      <a:cubicBezTo>
                        <a:pt x="672445" y="20"/>
                        <a:pt x="690172" y="-408"/>
                        <a:pt x="709912" y="37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75" name="手繪多邊形 74"/>
              <p:cNvSpPr>
                <a:spLocks/>
              </p:cNvSpPr>
              <p:nvPr/>
            </p:nvSpPr>
            <p:spPr bwMode="auto">
              <a:xfrm flipV="1">
                <a:off x="1539623" y="2619273"/>
                <a:ext cx="275946" cy="509658"/>
              </a:xfrm>
              <a:custGeom>
                <a:avLst/>
                <a:gdLst>
                  <a:gd name="connsiteX0" fmla="*/ 1041502 w 2397801"/>
                  <a:gd name="connsiteY0" fmla="*/ 588163 h 4428623"/>
                  <a:gd name="connsiteX1" fmla="*/ 299462 w 2397801"/>
                  <a:gd name="connsiteY1" fmla="*/ 593899 h 4428623"/>
                  <a:gd name="connsiteX2" fmla="*/ 283250 w 2397801"/>
                  <a:gd name="connsiteY2" fmla="*/ 2218109 h 4428623"/>
                  <a:gd name="connsiteX3" fmla="*/ 290095 w 2397801"/>
                  <a:gd name="connsiteY3" fmla="*/ 3843037 h 4428623"/>
                  <a:gd name="connsiteX4" fmla="*/ 1207710 w 2397801"/>
                  <a:gd name="connsiteY4" fmla="*/ 3847357 h 4428623"/>
                  <a:gd name="connsiteX5" fmla="*/ 2118479 w 2397801"/>
                  <a:gd name="connsiteY5" fmla="*/ 3844837 h 4428623"/>
                  <a:gd name="connsiteX6" fmla="*/ 2121001 w 2397801"/>
                  <a:gd name="connsiteY6" fmla="*/ 2224589 h 4428623"/>
                  <a:gd name="connsiteX7" fmla="*/ 2110914 w 2397801"/>
                  <a:gd name="connsiteY7" fmla="*/ 596419 h 4428623"/>
                  <a:gd name="connsiteX8" fmla="*/ 1041502 w 2397801"/>
                  <a:gd name="connsiteY8" fmla="*/ 588163 h 4428623"/>
                  <a:gd name="connsiteX9" fmla="*/ 1205249 w 2397801"/>
                  <a:gd name="connsiteY9" fmla="*/ 186437 h 4428623"/>
                  <a:gd name="connsiteX10" fmla="*/ 930070 w 2397801"/>
                  <a:gd name="connsiteY10" fmla="*/ 210597 h 4428623"/>
                  <a:gd name="connsiteX11" fmla="*/ 899455 w 2397801"/>
                  <a:gd name="connsiteY11" fmla="*/ 338957 h 4428623"/>
                  <a:gd name="connsiteX12" fmla="*/ 1201647 w 2397801"/>
                  <a:gd name="connsiteY12" fmla="*/ 414677 h 4428623"/>
                  <a:gd name="connsiteX13" fmla="*/ 1445490 w 2397801"/>
                  <a:gd name="connsiteY13" fmla="*/ 398813 h 4428623"/>
                  <a:gd name="connsiteX14" fmla="*/ 1513204 w 2397801"/>
                  <a:gd name="connsiteY14" fmla="*/ 295689 h 4428623"/>
                  <a:gd name="connsiteX15" fmla="*/ 1484029 w 2397801"/>
                  <a:gd name="connsiteY15" fmla="*/ 219609 h 4428623"/>
                  <a:gd name="connsiteX16" fmla="*/ 1454134 w 2397801"/>
                  <a:gd name="connsiteY16" fmla="*/ 186437 h 4428623"/>
                  <a:gd name="connsiteX17" fmla="*/ 813103 w 2397801"/>
                  <a:gd name="connsiteY17" fmla="*/ 1 h 4428623"/>
                  <a:gd name="connsiteX18" fmla="*/ 1241394 w 2397801"/>
                  <a:gd name="connsiteY18" fmla="*/ 553 h 4428623"/>
                  <a:gd name="connsiteX19" fmla="*/ 2335516 w 2397801"/>
                  <a:gd name="connsiteY19" fmla="*/ 3793 h 4428623"/>
                  <a:gd name="connsiteX20" fmla="*/ 2364318 w 2397801"/>
                  <a:gd name="connsiteY20" fmla="*/ 25037 h 4428623"/>
                  <a:gd name="connsiteX21" fmla="*/ 2392760 w 2397801"/>
                  <a:gd name="connsiteY21" fmla="*/ 46641 h 4428623"/>
                  <a:gd name="connsiteX22" fmla="*/ 2395281 w 2397801"/>
                  <a:gd name="connsiteY22" fmla="*/ 2216709 h 4428623"/>
                  <a:gd name="connsiteX23" fmla="*/ 2397801 w 2397801"/>
                  <a:gd name="connsiteY23" fmla="*/ 4386781 h 4428623"/>
                  <a:gd name="connsiteX24" fmla="*/ 2371159 w 2397801"/>
                  <a:gd name="connsiteY24" fmla="*/ 4408025 h 4428623"/>
                  <a:gd name="connsiteX25" fmla="*/ 1205032 w 2397801"/>
                  <a:gd name="connsiteY25" fmla="*/ 4428545 h 4428623"/>
                  <a:gd name="connsiteX26" fmla="*/ 48265 w 2397801"/>
                  <a:gd name="connsiteY26" fmla="*/ 4418105 h 4428623"/>
                  <a:gd name="connsiteX27" fmla="*/ 21 w 2397801"/>
                  <a:gd name="connsiteY27" fmla="*/ 2208429 h 4428623"/>
                  <a:gd name="connsiteX28" fmla="*/ 21 w 2397801"/>
                  <a:gd name="connsiteY28" fmla="*/ 68245 h 4428623"/>
                  <a:gd name="connsiteX29" fmla="*/ 28823 w 2397801"/>
                  <a:gd name="connsiteY29" fmla="*/ 39437 h 4428623"/>
                  <a:gd name="connsiteX30" fmla="*/ 102629 w 2397801"/>
                  <a:gd name="connsiteY30" fmla="*/ 4153 h 4428623"/>
                  <a:gd name="connsiteX31" fmla="*/ 813103 w 2397801"/>
                  <a:gd name="connsiteY31" fmla="*/ 1 h 44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7801" h="4428623">
                    <a:moveTo>
                      <a:pt x="1041502" y="588163"/>
                    </a:moveTo>
                    <a:cubicBezTo>
                      <a:pt x="655239" y="588159"/>
                      <a:pt x="310023" y="589961"/>
                      <a:pt x="299462" y="593899"/>
                    </a:cubicBezTo>
                    <a:cubicBezTo>
                      <a:pt x="284691" y="599661"/>
                      <a:pt x="283250" y="752323"/>
                      <a:pt x="283250" y="2218109"/>
                    </a:cubicBezTo>
                    <a:cubicBezTo>
                      <a:pt x="283250" y="3108165"/>
                      <a:pt x="286492" y="3839437"/>
                      <a:pt x="290095" y="3843037"/>
                    </a:cubicBezTo>
                    <a:cubicBezTo>
                      <a:pt x="294058" y="3846637"/>
                      <a:pt x="706931" y="3848797"/>
                      <a:pt x="1207710" y="3847357"/>
                    </a:cubicBezTo>
                    <a:lnTo>
                      <a:pt x="2118479" y="3844837"/>
                    </a:lnTo>
                    <a:lnTo>
                      <a:pt x="2121001" y="2224589"/>
                    </a:lnTo>
                    <a:cubicBezTo>
                      <a:pt x="2123163" y="935231"/>
                      <a:pt x="2121001" y="602901"/>
                      <a:pt x="2110914" y="596419"/>
                    </a:cubicBezTo>
                    <a:cubicBezTo>
                      <a:pt x="2102605" y="591155"/>
                      <a:pt x="1538127" y="588167"/>
                      <a:pt x="1041502" y="588163"/>
                    </a:cubicBezTo>
                    <a:close/>
                    <a:moveTo>
                      <a:pt x="1205249" y="186437"/>
                    </a:moveTo>
                    <a:cubicBezTo>
                      <a:pt x="956363" y="186437"/>
                      <a:pt x="956003" y="186437"/>
                      <a:pt x="930070" y="210597"/>
                    </a:cubicBezTo>
                    <a:cubicBezTo>
                      <a:pt x="889369" y="248817"/>
                      <a:pt x="878564" y="294969"/>
                      <a:pt x="899455" y="338957"/>
                    </a:cubicBezTo>
                    <a:cubicBezTo>
                      <a:pt x="931511" y="406745"/>
                      <a:pt x="960685" y="414317"/>
                      <a:pt x="1201647" y="414677"/>
                    </a:cubicBezTo>
                    <a:cubicBezTo>
                      <a:pt x="1375975" y="415037"/>
                      <a:pt x="1418476" y="412513"/>
                      <a:pt x="1445490" y="398813"/>
                    </a:cubicBezTo>
                    <a:cubicBezTo>
                      <a:pt x="1493394" y="374653"/>
                      <a:pt x="1513204" y="345085"/>
                      <a:pt x="1513204" y="295689"/>
                    </a:cubicBezTo>
                    <a:cubicBezTo>
                      <a:pt x="1513564" y="262517"/>
                      <a:pt x="1507081" y="245209"/>
                      <a:pt x="1484029" y="219609"/>
                    </a:cubicBezTo>
                    <a:lnTo>
                      <a:pt x="1454134" y="186437"/>
                    </a:lnTo>
                    <a:close/>
                    <a:moveTo>
                      <a:pt x="813103" y="1"/>
                    </a:moveTo>
                    <a:cubicBezTo>
                      <a:pt x="946149" y="13"/>
                      <a:pt x="1090993" y="193"/>
                      <a:pt x="1241394" y="553"/>
                    </a:cubicBezTo>
                    <a:lnTo>
                      <a:pt x="2335516" y="3793"/>
                    </a:lnTo>
                    <a:lnTo>
                      <a:pt x="2364318" y="25037"/>
                    </a:lnTo>
                    <a:lnTo>
                      <a:pt x="2392760" y="46641"/>
                    </a:lnTo>
                    <a:lnTo>
                      <a:pt x="2395281" y="2216709"/>
                    </a:lnTo>
                    <a:lnTo>
                      <a:pt x="2397801" y="4386781"/>
                    </a:lnTo>
                    <a:lnTo>
                      <a:pt x="2371159" y="4408025"/>
                    </a:lnTo>
                    <a:cubicBezTo>
                      <a:pt x="2344517" y="4428905"/>
                      <a:pt x="2342717" y="4428905"/>
                      <a:pt x="1205032" y="4428545"/>
                    </a:cubicBezTo>
                    <a:cubicBezTo>
                      <a:pt x="450415" y="4428545"/>
                      <a:pt x="60146" y="4424945"/>
                      <a:pt x="48265" y="4418105"/>
                    </a:cubicBezTo>
                    <a:cubicBezTo>
                      <a:pt x="-2499" y="4388581"/>
                      <a:pt x="21" y="4509201"/>
                      <a:pt x="21" y="2208429"/>
                    </a:cubicBezTo>
                    <a:lnTo>
                      <a:pt x="21" y="68245"/>
                    </a:lnTo>
                    <a:lnTo>
                      <a:pt x="28823" y="39437"/>
                    </a:lnTo>
                    <a:cubicBezTo>
                      <a:pt x="47905" y="19997"/>
                      <a:pt x="72747" y="8473"/>
                      <a:pt x="102629" y="4153"/>
                    </a:cubicBezTo>
                    <a:cubicBezTo>
                      <a:pt x="120991" y="1453"/>
                      <a:pt x="413962" y="-31"/>
                      <a:pt x="813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76" name="群組 75"/>
              <p:cNvGrpSpPr/>
              <p:nvPr/>
            </p:nvGrpSpPr>
            <p:grpSpPr>
              <a:xfrm>
                <a:off x="3271986" y="2617154"/>
                <a:ext cx="417258" cy="415522"/>
                <a:chOff x="35309818" y="13261794"/>
                <a:chExt cx="2516828" cy="2506357"/>
              </a:xfrm>
              <a:solidFill>
                <a:schemeClr val="accent3"/>
              </a:solidFill>
            </p:grpSpPr>
            <p:sp>
              <p:nvSpPr>
                <p:cNvPr id="77" name="手繪多邊形 76"/>
                <p:cNvSpPr>
                  <a:spLocks/>
                </p:cNvSpPr>
                <p:nvPr/>
              </p:nvSpPr>
              <p:spPr bwMode="auto">
                <a:xfrm>
                  <a:off x="35309818" y="13850431"/>
                  <a:ext cx="2516828" cy="1917720"/>
                </a:xfrm>
                <a:custGeom>
                  <a:avLst/>
                  <a:gdLst>
                    <a:gd name="connsiteX0" fmla="*/ 2520096 w 3413041"/>
                    <a:gd name="connsiteY0" fmla="*/ 2002111 h 2600599"/>
                    <a:gd name="connsiteX1" fmla="*/ 2443148 w 3413041"/>
                    <a:gd name="connsiteY1" fmla="*/ 2036713 h 2600599"/>
                    <a:gd name="connsiteX2" fmla="*/ 2430564 w 3413041"/>
                    <a:gd name="connsiteY2" fmla="*/ 2169719 h 2600599"/>
                    <a:gd name="connsiteX3" fmla="*/ 2517576 w 3413041"/>
                    <a:gd name="connsiteY3" fmla="*/ 2225587 h 2600599"/>
                    <a:gd name="connsiteX4" fmla="*/ 2561084 w 3413041"/>
                    <a:gd name="connsiteY4" fmla="*/ 2209367 h 2600599"/>
                    <a:gd name="connsiteX5" fmla="*/ 2616816 w 3413041"/>
                    <a:gd name="connsiteY5" fmla="*/ 2052933 h 2600599"/>
                    <a:gd name="connsiteX6" fmla="*/ 2520096 w 3413041"/>
                    <a:gd name="connsiteY6" fmla="*/ 2002111 h 2600599"/>
                    <a:gd name="connsiteX7" fmla="*/ 1508300 w 3413041"/>
                    <a:gd name="connsiteY7" fmla="*/ 2002111 h 2600599"/>
                    <a:gd name="connsiteX8" fmla="*/ 1405560 w 3413041"/>
                    <a:gd name="connsiteY8" fmla="*/ 2145595 h 2600599"/>
                    <a:gd name="connsiteX9" fmla="*/ 1478740 w 3413041"/>
                    <a:gd name="connsiteY9" fmla="*/ 2211959 h 2600599"/>
                    <a:gd name="connsiteX10" fmla="*/ 1603472 w 3413041"/>
                    <a:gd name="connsiteY10" fmla="*/ 2164249 h 2600599"/>
                    <a:gd name="connsiteX11" fmla="*/ 1611040 w 3413041"/>
                    <a:gd name="connsiteY11" fmla="*/ 2063091 h 2600599"/>
                    <a:gd name="connsiteX12" fmla="*/ 1508300 w 3413041"/>
                    <a:gd name="connsiteY12" fmla="*/ 2002111 h 2600599"/>
                    <a:gd name="connsiteX13" fmla="*/ 2022368 w 3413041"/>
                    <a:gd name="connsiteY13" fmla="*/ 2000359 h 2600599"/>
                    <a:gd name="connsiteX14" fmla="*/ 1911224 w 3413041"/>
                    <a:gd name="connsiteY14" fmla="*/ 2071965 h 2600599"/>
                    <a:gd name="connsiteX15" fmla="*/ 2048404 w 3413041"/>
                    <a:gd name="connsiteY15" fmla="*/ 2212371 h 2600599"/>
                    <a:gd name="connsiteX16" fmla="*/ 2097140 w 3413041"/>
                    <a:gd name="connsiteY16" fmla="*/ 2186677 h 2600599"/>
                    <a:gd name="connsiteX17" fmla="*/ 2123492 w 3413041"/>
                    <a:gd name="connsiteY17" fmla="*/ 2077755 h 2600599"/>
                    <a:gd name="connsiteX18" fmla="*/ 2022368 w 3413041"/>
                    <a:gd name="connsiteY18" fmla="*/ 2000359 h 2600599"/>
                    <a:gd name="connsiteX19" fmla="*/ 3015036 w 3413041"/>
                    <a:gd name="connsiteY19" fmla="*/ 1999015 h 2600599"/>
                    <a:gd name="connsiteX20" fmla="*/ 2949232 w 3413041"/>
                    <a:gd name="connsiteY20" fmla="*/ 2036257 h 2600599"/>
                    <a:gd name="connsiteX21" fmla="*/ 2938388 w 3413041"/>
                    <a:gd name="connsiteY21" fmla="*/ 2169321 h 2600599"/>
                    <a:gd name="connsiteX22" fmla="*/ 3036728 w 3413041"/>
                    <a:gd name="connsiteY22" fmla="*/ 2220303 h 2600599"/>
                    <a:gd name="connsiteX23" fmla="*/ 3059144 w 3413041"/>
                    <a:gd name="connsiteY23" fmla="*/ 2215603 h 2600599"/>
                    <a:gd name="connsiteX24" fmla="*/ 3098552 w 3413041"/>
                    <a:gd name="connsiteY24" fmla="*/ 2189569 h 2600599"/>
                    <a:gd name="connsiteX25" fmla="*/ 3015036 w 3413041"/>
                    <a:gd name="connsiteY25" fmla="*/ 1999015 h 2600599"/>
                    <a:gd name="connsiteX26" fmla="*/ 510504 w 3413041"/>
                    <a:gd name="connsiteY26" fmla="*/ 1896023 h 2600599"/>
                    <a:gd name="connsiteX27" fmla="*/ 395168 w 3413041"/>
                    <a:gd name="connsiteY27" fmla="*/ 1923123 h 2600599"/>
                    <a:gd name="connsiteX28" fmla="*/ 384384 w 3413041"/>
                    <a:gd name="connsiteY28" fmla="*/ 2288055 h 2600599"/>
                    <a:gd name="connsiteX29" fmla="*/ 606156 w 3413041"/>
                    <a:gd name="connsiteY29" fmla="*/ 2291305 h 2600599"/>
                    <a:gd name="connsiteX30" fmla="*/ 676964 w 3413041"/>
                    <a:gd name="connsiteY30" fmla="*/ 2223805 h 2600599"/>
                    <a:gd name="connsiteX31" fmla="*/ 706436 w 3413041"/>
                    <a:gd name="connsiteY31" fmla="*/ 2108297 h 2600599"/>
                    <a:gd name="connsiteX32" fmla="*/ 679120 w 3413041"/>
                    <a:gd name="connsiteY32" fmla="*/ 1994593 h 2600599"/>
                    <a:gd name="connsiteX33" fmla="*/ 510504 w 3413041"/>
                    <a:gd name="connsiteY33" fmla="*/ 1896023 h 2600599"/>
                    <a:gd name="connsiteX34" fmla="*/ 1699384 w 3413041"/>
                    <a:gd name="connsiteY34" fmla="*/ 387 h 2600599"/>
                    <a:gd name="connsiteX35" fmla="*/ 1880900 w 3413041"/>
                    <a:gd name="connsiteY35" fmla="*/ 104633 h 2600599"/>
                    <a:gd name="connsiteX36" fmla="*/ 1835172 w 3413041"/>
                    <a:gd name="connsiteY36" fmla="*/ 324865 h 2600599"/>
                    <a:gd name="connsiteX37" fmla="*/ 1808528 w 3413041"/>
                    <a:gd name="connsiteY37" fmla="*/ 349695 h 2600599"/>
                    <a:gd name="connsiteX38" fmla="*/ 1808528 w 3413041"/>
                    <a:gd name="connsiteY38" fmla="*/ 976565 h 2600599"/>
                    <a:gd name="connsiteX39" fmla="*/ 1824732 w 3413041"/>
                    <a:gd name="connsiteY39" fmla="*/ 1609553 h 2600599"/>
                    <a:gd name="connsiteX40" fmla="*/ 2553832 w 3413041"/>
                    <a:gd name="connsiteY40" fmla="*/ 1615671 h 2600599"/>
                    <a:gd name="connsiteX41" fmla="*/ 3379788 w 3413041"/>
                    <a:gd name="connsiteY41" fmla="*/ 1692319 h 2600599"/>
                    <a:gd name="connsiteX42" fmla="*/ 3408952 w 3413041"/>
                    <a:gd name="connsiteY42" fmla="*/ 1730825 h 2600599"/>
                    <a:gd name="connsiteX43" fmla="*/ 3411832 w 3413041"/>
                    <a:gd name="connsiteY43" fmla="*/ 2094279 h 2600599"/>
                    <a:gd name="connsiteX44" fmla="*/ 3395268 w 3413041"/>
                    <a:gd name="connsiteY44" fmla="*/ 2496239 h 2600599"/>
                    <a:gd name="connsiteX45" fmla="*/ 3299856 w 3413041"/>
                    <a:gd name="connsiteY45" fmla="*/ 2585125 h 2600599"/>
                    <a:gd name="connsiteX46" fmla="*/ 1709876 w 3413041"/>
                    <a:gd name="connsiteY46" fmla="*/ 2600599 h 2600599"/>
                    <a:gd name="connsiteX47" fmla="*/ 115576 w 3413041"/>
                    <a:gd name="connsiteY47" fmla="*/ 2581165 h 2600599"/>
                    <a:gd name="connsiteX48" fmla="*/ 11520 w 3413041"/>
                    <a:gd name="connsiteY48" fmla="*/ 2459535 h 2600599"/>
                    <a:gd name="connsiteX49" fmla="*/ 0 w 3413041"/>
                    <a:gd name="connsiteY49" fmla="*/ 2107955 h 2600599"/>
                    <a:gd name="connsiteX50" fmla="*/ 11520 w 3413041"/>
                    <a:gd name="connsiteY50" fmla="*/ 1756735 h 2600599"/>
                    <a:gd name="connsiteX51" fmla="*/ 111976 w 3413041"/>
                    <a:gd name="connsiteY51" fmla="*/ 1635823 h 2600599"/>
                    <a:gd name="connsiteX52" fmla="*/ 876360 w 3413041"/>
                    <a:gd name="connsiteY52" fmla="*/ 1615671 h 2600599"/>
                    <a:gd name="connsiteX53" fmla="*/ 1613384 w 3413041"/>
                    <a:gd name="connsiteY53" fmla="*/ 1603435 h 2600599"/>
                    <a:gd name="connsiteX54" fmla="*/ 1625624 w 3413041"/>
                    <a:gd name="connsiteY54" fmla="*/ 975845 h 2600599"/>
                    <a:gd name="connsiteX55" fmla="*/ 1625624 w 3413041"/>
                    <a:gd name="connsiteY55" fmla="*/ 360131 h 2600599"/>
                    <a:gd name="connsiteX56" fmla="*/ 1588900 w 3413041"/>
                    <a:gd name="connsiteY56" fmla="*/ 325225 h 2600599"/>
                    <a:gd name="connsiteX57" fmla="*/ 1539572 w 3413041"/>
                    <a:gd name="connsiteY57" fmla="*/ 115069 h 2600599"/>
                    <a:gd name="connsiteX58" fmla="*/ 1627784 w 3413041"/>
                    <a:gd name="connsiteY58" fmla="*/ 20067 h 2600599"/>
                    <a:gd name="connsiteX59" fmla="*/ 1699384 w 3413041"/>
                    <a:gd name="connsiteY59" fmla="*/ 387 h 2600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413041" h="2600599">
                      <a:moveTo>
                        <a:pt x="2520096" y="2002111"/>
                      </a:moveTo>
                      <a:cubicBezTo>
                        <a:pt x="2485576" y="2002111"/>
                        <a:pt x="2471552" y="2008599"/>
                        <a:pt x="2443148" y="2036713"/>
                      </a:cubicBezTo>
                      <a:cubicBezTo>
                        <a:pt x="2401440" y="2078525"/>
                        <a:pt x="2397124" y="2126825"/>
                        <a:pt x="2430564" y="2169719"/>
                      </a:cubicBezTo>
                      <a:cubicBezTo>
                        <a:pt x="2447824" y="2191345"/>
                        <a:pt x="2494924" y="2221623"/>
                        <a:pt x="2517576" y="2225587"/>
                      </a:cubicBezTo>
                      <a:cubicBezTo>
                        <a:pt x="2519016" y="2225947"/>
                        <a:pt x="2538432" y="2218379"/>
                        <a:pt x="2561084" y="2209367"/>
                      </a:cubicBezTo>
                      <a:cubicBezTo>
                        <a:pt x="2626164" y="2183415"/>
                        <a:pt x="2649536" y="2116733"/>
                        <a:pt x="2616816" y="2052933"/>
                      </a:cubicBezTo>
                      <a:cubicBezTo>
                        <a:pt x="2597040" y="2014725"/>
                        <a:pt x="2572952" y="2002111"/>
                        <a:pt x="2520096" y="2002111"/>
                      </a:cubicBezTo>
                      <a:close/>
                      <a:moveTo>
                        <a:pt x="1508300" y="2002111"/>
                      </a:moveTo>
                      <a:cubicBezTo>
                        <a:pt x="1428992" y="2002111"/>
                        <a:pt x="1376360" y="2076005"/>
                        <a:pt x="1405560" y="2145595"/>
                      </a:cubicBezTo>
                      <a:cubicBezTo>
                        <a:pt x="1421784" y="2184695"/>
                        <a:pt x="1436564" y="2198327"/>
                        <a:pt x="1478740" y="2211959"/>
                      </a:cubicBezTo>
                      <a:cubicBezTo>
                        <a:pt x="1522000" y="2225947"/>
                        <a:pt x="1574992" y="2205501"/>
                        <a:pt x="1603472" y="2164249"/>
                      </a:cubicBezTo>
                      <a:cubicBezTo>
                        <a:pt x="1630148" y="2125149"/>
                        <a:pt x="1631952" y="2102909"/>
                        <a:pt x="1611040" y="2063091"/>
                      </a:cubicBezTo>
                      <a:cubicBezTo>
                        <a:pt x="1589412" y="2021481"/>
                        <a:pt x="1556968" y="2002111"/>
                        <a:pt x="1508300" y="2002111"/>
                      </a:cubicBezTo>
                      <a:close/>
                      <a:moveTo>
                        <a:pt x="2022368" y="2000359"/>
                      </a:moveTo>
                      <a:cubicBezTo>
                        <a:pt x="1977828" y="1999137"/>
                        <a:pt x="1931620" y="2022751"/>
                        <a:pt x="1911224" y="2071965"/>
                      </a:cubicBezTo>
                      <a:cubicBezTo>
                        <a:pt x="1878012" y="2152299"/>
                        <a:pt x="1963928" y="2240235"/>
                        <a:pt x="2048404" y="2212371"/>
                      </a:cubicBezTo>
                      <a:cubicBezTo>
                        <a:pt x="2065372" y="2206943"/>
                        <a:pt x="2087392" y="2195363"/>
                        <a:pt x="2097140" y="2186677"/>
                      </a:cubicBezTo>
                      <a:cubicBezTo>
                        <a:pt x="2121328" y="2165689"/>
                        <a:pt x="2133600" y="2115027"/>
                        <a:pt x="2123492" y="2077755"/>
                      </a:cubicBezTo>
                      <a:cubicBezTo>
                        <a:pt x="2109776" y="2027635"/>
                        <a:pt x="2066904" y="2001581"/>
                        <a:pt x="2022368" y="2000359"/>
                      </a:cubicBezTo>
                      <a:close/>
                      <a:moveTo>
                        <a:pt x="3015036" y="1999015"/>
                      </a:moveTo>
                      <a:cubicBezTo>
                        <a:pt x="2991536" y="1999737"/>
                        <a:pt x="2973096" y="2010223"/>
                        <a:pt x="2949232" y="2036257"/>
                      </a:cubicBezTo>
                      <a:cubicBezTo>
                        <a:pt x="2909100" y="2080009"/>
                        <a:pt x="2905124" y="2127377"/>
                        <a:pt x="2938388" y="2169321"/>
                      </a:cubicBezTo>
                      <a:cubicBezTo>
                        <a:pt x="2962612" y="2200417"/>
                        <a:pt x="3015396" y="2227535"/>
                        <a:pt x="3036728" y="2220303"/>
                      </a:cubicBezTo>
                      <a:cubicBezTo>
                        <a:pt x="3044320" y="2217773"/>
                        <a:pt x="3054444" y="2215603"/>
                        <a:pt x="3059144" y="2215603"/>
                      </a:cubicBezTo>
                      <a:cubicBezTo>
                        <a:pt x="3063844" y="2215603"/>
                        <a:pt x="3081560" y="2203671"/>
                        <a:pt x="3098552" y="2189569"/>
                      </a:cubicBezTo>
                      <a:cubicBezTo>
                        <a:pt x="3181348" y="2119783"/>
                        <a:pt x="3126756" y="1995759"/>
                        <a:pt x="3015036" y="1999015"/>
                      </a:cubicBezTo>
                      <a:close/>
                      <a:moveTo>
                        <a:pt x="510504" y="1896023"/>
                      </a:moveTo>
                      <a:cubicBezTo>
                        <a:pt x="470936" y="1893547"/>
                        <a:pt x="430752" y="1902141"/>
                        <a:pt x="395168" y="1923123"/>
                      </a:cubicBezTo>
                      <a:cubicBezTo>
                        <a:pt x="254988" y="2005421"/>
                        <a:pt x="249236" y="2203951"/>
                        <a:pt x="384384" y="2288055"/>
                      </a:cubicBezTo>
                      <a:cubicBezTo>
                        <a:pt x="456272" y="2332815"/>
                        <a:pt x="532832" y="2333899"/>
                        <a:pt x="606156" y="2291305"/>
                      </a:cubicBezTo>
                      <a:cubicBezTo>
                        <a:pt x="628800" y="2278309"/>
                        <a:pt x="660788" y="2247627"/>
                        <a:pt x="676964" y="2223805"/>
                      </a:cubicBezTo>
                      <a:cubicBezTo>
                        <a:pt x="702844" y="2185543"/>
                        <a:pt x="706436" y="2170381"/>
                        <a:pt x="706436" y="2108297"/>
                      </a:cubicBezTo>
                      <a:cubicBezTo>
                        <a:pt x="706436" y="2048377"/>
                        <a:pt x="702124" y="2030329"/>
                        <a:pt x="679120" y="1994593"/>
                      </a:cubicBezTo>
                      <a:cubicBezTo>
                        <a:pt x="640704" y="1935035"/>
                        <a:pt x="576456" y="1900151"/>
                        <a:pt x="510504" y="1896023"/>
                      </a:cubicBezTo>
                      <a:close/>
                      <a:moveTo>
                        <a:pt x="1699384" y="387"/>
                      </a:moveTo>
                      <a:cubicBezTo>
                        <a:pt x="1772344" y="-4337"/>
                        <a:pt x="1845252" y="34461"/>
                        <a:pt x="1880900" y="104633"/>
                      </a:cubicBezTo>
                      <a:cubicBezTo>
                        <a:pt x="1916904" y="175165"/>
                        <a:pt x="1898180" y="266209"/>
                        <a:pt x="1835172" y="324865"/>
                      </a:cubicBezTo>
                      <a:lnTo>
                        <a:pt x="1808528" y="349695"/>
                      </a:lnTo>
                      <a:lnTo>
                        <a:pt x="1808528" y="976565"/>
                      </a:lnTo>
                      <a:cubicBezTo>
                        <a:pt x="1808528" y="1538661"/>
                        <a:pt x="1810328" y="1603795"/>
                        <a:pt x="1824732" y="1609553"/>
                      </a:cubicBezTo>
                      <a:cubicBezTo>
                        <a:pt x="1833372" y="1612791"/>
                        <a:pt x="2161740" y="1615671"/>
                        <a:pt x="2553832" y="1615671"/>
                      </a:cubicBezTo>
                      <a:cubicBezTo>
                        <a:pt x="3355664" y="1616031"/>
                        <a:pt x="3318940" y="1612791"/>
                        <a:pt x="3379788" y="1692319"/>
                      </a:cubicBezTo>
                      <a:lnTo>
                        <a:pt x="3408952" y="1730825"/>
                      </a:lnTo>
                      <a:lnTo>
                        <a:pt x="3411832" y="2094279"/>
                      </a:lnTo>
                      <a:cubicBezTo>
                        <a:pt x="3414712" y="2436503"/>
                        <a:pt x="3413632" y="2460255"/>
                        <a:pt x="3395268" y="2496239"/>
                      </a:cubicBezTo>
                      <a:cubicBezTo>
                        <a:pt x="3371144" y="2543381"/>
                        <a:pt x="3348104" y="2564973"/>
                        <a:pt x="3299856" y="2585125"/>
                      </a:cubicBezTo>
                      <a:cubicBezTo>
                        <a:pt x="3266732" y="2598799"/>
                        <a:pt x="3084188" y="2600599"/>
                        <a:pt x="1709876" y="2600599"/>
                      </a:cubicBezTo>
                      <a:cubicBezTo>
                        <a:pt x="215668" y="2600239"/>
                        <a:pt x="155900" y="2599519"/>
                        <a:pt x="115576" y="2581165"/>
                      </a:cubicBezTo>
                      <a:cubicBezTo>
                        <a:pt x="69848" y="2560655"/>
                        <a:pt x="29524" y="2513153"/>
                        <a:pt x="11520" y="2459535"/>
                      </a:cubicBezTo>
                      <a:cubicBezTo>
                        <a:pt x="3960" y="2436503"/>
                        <a:pt x="0" y="2318111"/>
                        <a:pt x="0" y="2107955"/>
                      </a:cubicBezTo>
                      <a:cubicBezTo>
                        <a:pt x="0" y="1898157"/>
                        <a:pt x="3960" y="1779405"/>
                        <a:pt x="11520" y="1756735"/>
                      </a:cubicBezTo>
                      <a:cubicBezTo>
                        <a:pt x="28804" y="1704915"/>
                        <a:pt x="67328" y="1658493"/>
                        <a:pt x="111976" y="1635823"/>
                      </a:cubicBezTo>
                      <a:cubicBezTo>
                        <a:pt x="150500" y="1616031"/>
                        <a:pt x="172824" y="1615671"/>
                        <a:pt x="876360" y="1615671"/>
                      </a:cubicBezTo>
                      <a:cubicBezTo>
                        <a:pt x="1426516" y="1615671"/>
                        <a:pt x="1604380" y="1612791"/>
                        <a:pt x="1613384" y="1603435"/>
                      </a:cubicBezTo>
                      <a:cubicBezTo>
                        <a:pt x="1622744" y="1594079"/>
                        <a:pt x="1625624" y="1440781"/>
                        <a:pt x="1625624" y="975845"/>
                      </a:cubicBezTo>
                      <a:lnTo>
                        <a:pt x="1625624" y="360131"/>
                      </a:lnTo>
                      <a:lnTo>
                        <a:pt x="1588900" y="325225"/>
                      </a:lnTo>
                      <a:cubicBezTo>
                        <a:pt x="1525172" y="264409"/>
                        <a:pt x="1507888" y="190999"/>
                        <a:pt x="1539572" y="115069"/>
                      </a:cubicBezTo>
                      <a:cubicBezTo>
                        <a:pt x="1559736" y="66847"/>
                        <a:pt x="1581336" y="43817"/>
                        <a:pt x="1627784" y="20067"/>
                      </a:cubicBezTo>
                      <a:cubicBezTo>
                        <a:pt x="1650736" y="8371"/>
                        <a:pt x="1675064" y="1961"/>
                        <a:pt x="1699384" y="38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8" name="Freeform 92"/>
                <p:cNvSpPr>
                  <a:spLocks/>
                </p:cNvSpPr>
                <p:nvPr/>
              </p:nvSpPr>
              <p:spPr bwMode="auto">
                <a:xfrm>
                  <a:off x="35512341" y="13261794"/>
                  <a:ext cx="405044" cy="1443407"/>
                </a:xfrm>
                <a:custGeom>
                  <a:avLst/>
                  <a:gdLst>
                    <a:gd name="T0" fmla="*/ 1033 w 1527"/>
                    <a:gd name="T1" fmla="*/ 5262 h 5433"/>
                    <a:gd name="T2" fmla="*/ 125 w 1527"/>
                    <a:gd name="T3" fmla="*/ 3147 h 5433"/>
                    <a:gd name="T4" fmla="*/ 1098 w 1527"/>
                    <a:gd name="T5" fmla="*/ 127 h 5433"/>
                    <a:gd name="T6" fmla="*/ 1212 w 1527"/>
                    <a:gd name="T7" fmla="*/ 0 h 5433"/>
                    <a:gd name="T8" fmla="*/ 1369 w 1527"/>
                    <a:gd name="T9" fmla="*/ 154 h 5433"/>
                    <a:gd name="T10" fmla="*/ 1527 w 1527"/>
                    <a:gd name="T11" fmla="*/ 353 h 5433"/>
                    <a:gd name="T12" fmla="*/ 1439 w 1527"/>
                    <a:gd name="T13" fmla="*/ 481 h 5433"/>
                    <a:gd name="T14" fmla="*/ 863 w 1527"/>
                    <a:gd name="T15" fmla="*/ 1402 h 5433"/>
                    <a:gd name="T16" fmla="*/ 622 w 1527"/>
                    <a:gd name="T17" fmla="*/ 2283 h 5433"/>
                    <a:gd name="T18" fmla="*/ 1412 w 1527"/>
                    <a:gd name="T19" fmla="*/ 4958 h 5433"/>
                    <a:gd name="T20" fmla="*/ 1526 w 1527"/>
                    <a:gd name="T21" fmla="*/ 5112 h 5433"/>
                    <a:gd name="T22" fmla="*/ 1210 w 1527"/>
                    <a:gd name="T23" fmla="*/ 5432 h 5433"/>
                    <a:gd name="T24" fmla="*/ 1033 w 1527"/>
                    <a:gd name="T25" fmla="*/ 5262 h 5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27" h="5433">
                      <a:moveTo>
                        <a:pt x="1033" y="5262"/>
                      </a:moveTo>
                      <a:cubicBezTo>
                        <a:pt x="505" y="4626"/>
                        <a:pt x="222" y="3966"/>
                        <a:pt x="125" y="3147"/>
                      </a:cubicBezTo>
                      <a:cubicBezTo>
                        <a:pt x="0" y="2085"/>
                        <a:pt x="368" y="942"/>
                        <a:pt x="1098" y="127"/>
                      </a:cubicBezTo>
                      <a:lnTo>
                        <a:pt x="1212" y="0"/>
                      </a:lnTo>
                      <a:lnTo>
                        <a:pt x="1369" y="154"/>
                      </a:lnTo>
                      <a:cubicBezTo>
                        <a:pt x="1456" y="239"/>
                        <a:pt x="1527" y="329"/>
                        <a:pt x="1527" y="353"/>
                      </a:cubicBezTo>
                      <a:cubicBezTo>
                        <a:pt x="1527" y="378"/>
                        <a:pt x="1487" y="436"/>
                        <a:pt x="1439" y="481"/>
                      </a:cubicBezTo>
                      <a:cubicBezTo>
                        <a:pt x="1290" y="623"/>
                        <a:pt x="990" y="1101"/>
                        <a:pt x="863" y="1402"/>
                      </a:cubicBezTo>
                      <a:cubicBezTo>
                        <a:pt x="746" y="1677"/>
                        <a:pt x="696" y="1858"/>
                        <a:pt x="622" y="2283"/>
                      </a:cubicBezTo>
                      <a:cubicBezTo>
                        <a:pt x="471" y="3144"/>
                        <a:pt x="802" y="4265"/>
                        <a:pt x="1412" y="4958"/>
                      </a:cubicBezTo>
                      <a:cubicBezTo>
                        <a:pt x="1475" y="5030"/>
                        <a:pt x="1526" y="5099"/>
                        <a:pt x="1526" y="5112"/>
                      </a:cubicBezTo>
                      <a:cubicBezTo>
                        <a:pt x="1525" y="5152"/>
                        <a:pt x="1248" y="5433"/>
                        <a:pt x="1210" y="5432"/>
                      </a:cubicBezTo>
                      <a:cubicBezTo>
                        <a:pt x="1190" y="5432"/>
                        <a:pt x="1110" y="5356"/>
                        <a:pt x="1033" y="52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9" name="Freeform 93"/>
                <p:cNvSpPr>
                  <a:spLocks/>
                </p:cNvSpPr>
                <p:nvPr/>
              </p:nvSpPr>
              <p:spPr bwMode="auto">
                <a:xfrm>
                  <a:off x="37228508" y="13261794"/>
                  <a:ext cx="376948" cy="1443407"/>
                </a:xfrm>
                <a:custGeom>
                  <a:avLst/>
                  <a:gdLst>
                    <a:gd name="T0" fmla="*/ 144 w 1421"/>
                    <a:gd name="T1" fmla="*/ 5290 h 5433"/>
                    <a:gd name="T2" fmla="*/ 0 w 1421"/>
                    <a:gd name="T3" fmla="*/ 5119 h 5433"/>
                    <a:gd name="T4" fmla="*/ 156 w 1421"/>
                    <a:gd name="T5" fmla="*/ 4897 h 5433"/>
                    <a:gd name="T6" fmla="*/ 841 w 1421"/>
                    <a:gd name="T7" fmla="*/ 3529 h 5433"/>
                    <a:gd name="T8" fmla="*/ 915 w 1421"/>
                    <a:gd name="T9" fmla="*/ 2766 h 5433"/>
                    <a:gd name="T10" fmla="*/ 756 w 1421"/>
                    <a:gd name="T11" fmla="*/ 1640 h 5433"/>
                    <a:gd name="T12" fmla="*/ 158 w 1421"/>
                    <a:gd name="T13" fmla="*/ 567 h 5433"/>
                    <a:gd name="T14" fmla="*/ 0 w 1421"/>
                    <a:gd name="T15" fmla="*/ 341 h 5433"/>
                    <a:gd name="T16" fmla="*/ 157 w 1421"/>
                    <a:gd name="T17" fmla="*/ 154 h 5433"/>
                    <a:gd name="T18" fmla="*/ 314 w 1421"/>
                    <a:gd name="T19" fmla="*/ 0 h 5433"/>
                    <a:gd name="T20" fmla="*/ 452 w 1421"/>
                    <a:gd name="T21" fmla="*/ 155 h 5433"/>
                    <a:gd name="T22" fmla="*/ 1184 w 1421"/>
                    <a:gd name="T23" fmla="*/ 1378 h 5433"/>
                    <a:gd name="T24" fmla="*/ 1380 w 1421"/>
                    <a:gd name="T25" fmla="*/ 2110 h 5433"/>
                    <a:gd name="T26" fmla="*/ 1385 w 1421"/>
                    <a:gd name="T27" fmla="*/ 3313 h 5433"/>
                    <a:gd name="T28" fmla="*/ 1311 w 1421"/>
                    <a:gd name="T29" fmla="*/ 3641 h 5433"/>
                    <a:gd name="T30" fmla="*/ 711 w 1421"/>
                    <a:gd name="T31" fmla="*/ 4981 h 5433"/>
                    <a:gd name="T32" fmla="*/ 310 w 1421"/>
                    <a:gd name="T33" fmla="*/ 5433 h 5433"/>
                    <a:gd name="T34" fmla="*/ 144 w 1421"/>
                    <a:gd name="T35" fmla="*/ 5290 h 5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1" h="5433">
                      <a:moveTo>
                        <a:pt x="144" y="5290"/>
                      </a:moveTo>
                      <a:cubicBezTo>
                        <a:pt x="65" y="5212"/>
                        <a:pt x="0" y="5135"/>
                        <a:pt x="0" y="5119"/>
                      </a:cubicBezTo>
                      <a:cubicBezTo>
                        <a:pt x="0" y="5104"/>
                        <a:pt x="70" y="5004"/>
                        <a:pt x="156" y="4897"/>
                      </a:cubicBezTo>
                      <a:cubicBezTo>
                        <a:pt x="483" y="4492"/>
                        <a:pt x="709" y="4040"/>
                        <a:pt x="841" y="3529"/>
                      </a:cubicBezTo>
                      <a:cubicBezTo>
                        <a:pt x="905" y="3280"/>
                        <a:pt x="914" y="3186"/>
                        <a:pt x="915" y="2766"/>
                      </a:cubicBezTo>
                      <a:cubicBezTo>
                        <a:pt x="917" y="2242"/>
                        <a:pt x="889" y="2047"/>
                        <a:pt x="756" y="1640"/>
                      </a:cubicBezTo>
                      <a:cubicBezTo>
                        <a:pt x="623" y="1234"/>
                        <a:pt x="449" y="922"/>
                        <a:pt x="158" y="567"/>
                      </a:cubicBezTo>
                      <a:cubicBezTo>
                        <a:pt x="71" y="461"/>
                        <a:pt x="0" y="359"/>
                        <a:pt x="0" y="341"/>
                      </a:cubicBezTo>
                      <a:cubicBezTo>
                        <a:pt x="0" y="323"/>
                        <a:pt x="70" y="239"/>
                        <a:pt x="157" y="154"/>
                      </a:cubicBezTo>
                      <a:lnTo>
                        <a:pt x="314" y="0"/>
                      </a:lnTo>
                      <a:lnTo>
                        <a:pt x="452" y="155"/>
                      </a:lnTo>
                      <a:cubicBezTo>
                        <a:pt x="731" y="467"/>
                        <a:pt x="1039" y="981"/>
                        <a:pt x="1184" y="1378"/>
                      </a:cubicBezTo>
                      <a:cubicBezTo>
                        <a:pt x="1233" y="1511"/>
                        <a:pt x="1299" y="1760"/>
                        <a:pt x="1380" y="2110"/>
                      </a:cubicBezTo>
                      <a:cubicBezTo>
                        <a:pt x="1417" y="2273"/>
                        <a:pt x="1421" y="3170"/>
                        <a:pt x="1385" y="3313"/>
                      </a:cubicBezTo>
                      <a:cubicBezTo>
                        <a:pt x="1371" y="3369"/>
                        <a:pt x="1337" y="3516"/>
                        <a:pt x="1311" y="3641"/>
                      </a:cubicBezTo>
                      <a:cubicBezTo>
                        <a:pt x="1220" y="4071"/>
                        <a:pt x="985" y="4596"/>
                        <a:pt x="711" y="4981"/>
                      </a:cubicBezTo>
                      <a:cubicBezTo>
                        <a:pt x="572" y="5176"/>
                        <a:pt x="344" y="5433"/>
                        <a:pt x="310" y="5433"/>
                      </a:cubicBezTo>
                      <a:cubicBezTo>
                        <a:pt x="299" y="5433"/>
                        <a:pt x="224" y="5368"/>
                        <a:pt x="144" y="529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0" name="Freeform 94"/>
                <p:cNvSpPr>
                  <a:spLocks/>
                </p:cNvSpPr>
                <p:nvPr/>
              </p:nvSpPr>
              <p:spPr bwMode="auto">
                <a:xfrm>
                  <a:off x="35835435" y="13472509"/>
                  <a:ext cx="300856" cy="1021974"/>
                </a:xfrm>
                <a:custGeom>
                  <a:avLst/>
                  <a:gdLst>
                    <a:gd name="T0" fmla="*/ 649 w 1133"/>
                    <a:gd name="T1" fmla="*/ 3709 h 3850"/>
                    <a:gd name="T2" fmla="*/ 64 w 1133"/>
                    <a:gd name="T3" fmla="*/ 2517 h 3850"/>
                    <a:gd name="T4" fmla="*/ 50 w 1133"/>
                    <a:gd name="T5" fmla="*/ 1437 h 3850"/>
                    <a:gd name="T6" fmla="*/ 583 w 1133"/>
                    <a:gd name="T7" fmla="*/ 253 h 3850"/>
                    <a:gd name="T8" fmla="*/ 974 w 1133"/>
                    <a:gd name="T9" fmla="*/ 185 h 3850"/>
                    <a:gd name="T10" fmla="*/ 1133 w 1133"/>
                    <a:gd name="T11" fmla="*/ 344 h 3850"/>
                    <a:gd name="T12" fmla="*/ 984 w 1133"/>
                    <a:gd name="T13" fmla="*/ 538 h 3850"/>
                    <a:gd name="T14" fmla="*/ 561 w 1133"/>
                    <a:gd name="T15" fmla="*/ 1412 h 3850"/>
                    <a:gd name="T16" fmla="*/ 616 w 1133"/>
                    <a:gd name="T17" fmla="*/ 2679 h 3850"/>
                    <a:gd name="T18" fmla="*/ 966 w 1133"/>
                    <a:gd name="T19" fmla="*/ 3313 h 3850"/>
                    <a:gd name="T20" fmla="*/ 1087 w 1133"/>
                    <a:gd name="T21" fmla="*/ 3572 h 3850"/>
                    <a:gd name="T22" fmla="*/ 780 w 1133"/>
                    <a:gd name="T23" fmla="*/ 3850 h 3850"/>
                    <a:gd name="T24" fmla="*/ 649 w 1133"/>
                    <a:gd name="T25" fmla="*/ 3709 h 3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33" h="3850">
                      <a:moveTo>
                        <a:pt x="649" y="3709"/>
                      </a:moveTo>
                      <a:cubicBezTo>
                        <a:pt x="375" y="3385"/>
                        <a:pt x="157" y="2939"/>
                        <a:pt x="64" y="2517"/>
                      </a:cubicBezTo>
                      <a:cubicBezTo>
                        <a:pt x="8" y="2258"/>
                        <a:pt x="0" y="1696"/>
                        <a:pt x="50" y="1437"/>
                      </a:cubicBezTo>
                      <a:cubicBezTo>
                        <a:pt x="132" y="1013"/>
                        <a:pt x="338" y="555"/>
                        <a:pt x="583" y="253"/>
                      </a:cubicBezTo>
                      <a:cubicBezTo>
                        <a:pt x="788" y="1"/>
                        <a:pt x="789" y="0"/>
                        <a:pt x="974" y="185"/>
                      </a:cubicBezTo>
                      <a:lnTo>
                        <a:pt x="1133" y="344"/>
                      </a:lnTo>
                      <a:lnTo>
                        <a:pt x="984" y="538"/>
                      </a:lnTo>
                      <a:cubicBezTo>
                        <a:pt x="797" y="782"/>
                        <a:pt x="632" y="1122"/>
                        <a:pt x="561" y="1412"/>
                      </a:cubicBezTo>
                      <a:cubicBezTo>
                        <a:pt x="469" y="1785"/>
                        <a:pt x="494" y="2369"/>
                        <a:pt x="616" y="2679"/>
                      </a:cubicBezTo>
                      <a:cubicBezTo>
                        <a:pt x="701" y="2898"/>
                        <a:pt x="831" y="3134"/>
                        <a:pt x="966" y="3313"/>
                      </a:cubicBezTo>
                      <a:cubicBezTo>
                        <a:pt x="1102" y="3494"/>
                        <a:pt x="1118" y="3528"/>
                        <a:pt x="1087" y="3572"/>
                      </a:cubicBezTo>
                      <a:cubicBezTo>
                        <a:pt x="1050" y="3625"/>
                        <a:pt x="802" y="3850"/>
                        <a:pt x="780" y="3850"/>
                      </a:cubicBezTo>
                      <a:cubicBezTo>
                        <a:pt x="774" y="3850"/>
                        <a:pt x="715" y="3787"/>
                        <a:pt x="649" y="370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1" name="Freeform 95"/>
                <p:cNvSpPr>
                  <a:spLocks/>
                </p:cNvSpPr>
                <p:nvPr/>
              </p:nvSpPr>
              <p:spPr bwMode="auto">
                <a:xfrm>
                  <a:off x="37010764" y="13480709"/>
                  <a:ext cx="313734" cy="1013779"/>
                </a:xfrm>
                <a:custGeom>
                  <a:avLst/>
                  <a:gdLst>
                    <a:gd name="T0" fmla="*/ 263 w 1183"/>
                    <a:gd name="T1" fmla="*/ 3770 h 3819"/>
                    <a:gd name="T2" fmla="*/ 103 w 1183"/>
                    <a:gd name="T3" fmla="*/ 3603 h 3819"/>
                    <a:gd name="T4" fmla="*/ 0 w 1183"/>
                    <a:gd name="T5" fmla="*/ 3485 h 3819"/>
                    <a:gd name="T6" fmla="*/ 140 w 1183"/>
                    <a:gd name="T7" fmla="*/ 3311 h 3819"/>
                    <a:gd name="T8" fmla="*/ 593 w 1183"/>
                    <a:gd name="T9" fmla="*/ 2295 h 3819"/>
                    <a:gd name="T10" fmla="*/ 620 w 1183"/>
                    <a:gd name="T11" fmla="*/ 1689 h 3819"/>
                    <a:gd name="T12" fmla="*/ 144 w 1183"/>
                    <a:gd name="T13" fmla="*/ 506 h 3819"/>
                    <a:gd name="T14" fmla="*/ 0 w 1183"/>
                    <a:gd name="T15" fmla="*/ 318 h 3819"/>
                    <a:gd name="T16" fmla="*/ 156 w 1183"/>
                    <a:gd name="T17" fmla="*/ 157 h 3819"/>
                    <a:gd name="T18" fmla="*/ 362 w 1183"/>
                    <a:gd name="T19" fmla="*/ 26 h 3819"/>
                    <a:gd name="T20" fmla="*/ 836 w 1183"/>
                    <a:gd name="T21" fmla="*/ 701 h 3819"/>
                    <a:gd name="T22" fmla="*/ 1105 w 1183"/>
                    <a:gd name="T23" fmla="*/ 1615 h 3819"/>
                    <a:gd name="T24" fmla="*/ 672 w 1183"/>
                    <a:gd name="T25" fmla="*/ 3424 h 3819"/>
                    <a:gd name="T26" fmla="*/ 342 w 1183"/>
                    <a:gd name="T27" fmla="*/ 3819 h 3819"/>
                    <a:gd name="T28" fmla="*/ 263 w 1183"/>
                    <a:gd name="T29" fmla="*/ 3770 h 3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83" h="3819">
                      <a:moveTo>
                        <a:pt x="263" y="3770"/>
                      </a:moveTo>
                      <a:cubicBezTo>
                        <a:pt x="232" y="3743"/>
                        <a:pt x="160" y="3668"/>
                        <a:pt x="103" y="3603"/>
                      </a:cubicBezTo>
                      <a:lnTo>
                        <a:pt x="0" y="3485"/>
                      </a:lnTo>
                      <a:lnTo>
                        <a:pt x="140" y="3311"/>
                      </a:lnTo>
                      <a:cubicBezTo>
                        <a:pt x="378" y="3015"/>
                        <a:pt x="537" y="2660"/>
                        <a:pt x="593" y="2295"/>
                      </a:cubicBezTo>
                      <a:cubicBezTo>
                        <a:pt x="643" y="1975"/>
                        <a:pt x="645" y="1920"/>
                        <a:pt x="620" y="1689"/>
                      </a:cubicBezTo>
                      <a:cubicBezTo>
                        <a:pt x="573" y="1255"/>
                        <a:pt x="412" y="855"/>
                        <a:pt x="144" y="506"/>
                      </a:cubicBezTo>
                      <a:lnTo>
                        <a:pt x="0" y="318"/>
                      </a:lnTo>
                      <a:lnTo>
                        <a:pt x="156" y="157"/>
                      </a:lnTo>
                      <a:cubicBezTo>
                        <a:pt x="287" y="21"/>
                        <a:pt x="319" y="0"/>
                        <a:pt x="362" y="26"/>
                      </a:cubicBezTo>
                      <a:cubicBezTo>
                        <a:pt x="473" y="94"/>
                        <a:pt x="693" y="407"/>
                        <a:pt x="836" y="701"/>
                      </a:cubicBezTo>
                      <a:cubicBezTo>
                        <a:pt x="1000" y="1038"/>
                        <a:pt x="1051" y="1210"/>
                        <a:pt x="1105" y="1615"/>
                      </a:cubicBezTo>
                      <a:cubicBezTo>
                        <a:pt x="1183" y="2193"/>
                        <a:pt x="1007" y="2927"/>
                        <a:pt x="672" y="3424"/>
                      </a:cubicBezTo>
                      <a:cubicBezTo>
                        <a:pt x="555" y="3597"/>
                        <a:pt x="370" y="3819"/>
                        <a:pt x="342" y="3819"/>
                      </a:cubicBezTo>
                      <a:cubicBezTo>
                        <a:pt x="330" y="3819"/>
                        <a:pt x="294" y="3797"/>
                        <a:pt x="263" y="377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2" name="Freeform 96"/>
                <p:cNvSpPr>
                  <a:spLocks/>
                </p:cNvSpPr>
                <p:nvPr/>
              </p:nvSpPr>
              <p:spPr bwMode="auto">
                <a:xfrm>
                  <a:off x="36138636" y="13684397"/>
                  <a:ext cx="208374" cy="600542"/>
                </a:xfrm>
                <a:custGeom>
                  <a:avLst/>
                  <a:gdLst>
                    <a:gd name="T0" fmla="*/ 317 w 783"/>
                    <a:gd name="T1" fmla="*/ 2127 h 2261"/>
                    <a:gd name="T2" fmla="*/ 0 w 783"/>
                    <a:gd name="T3" fmla="*/ 1146 h 2261"/>
                    <a:gd name="T4" fmla="*/ 342 w 783"/>
                    <a:gd name="T5" fmla="*/ 122 h 2261"/>
                    <a:gd name="T6" fmla="*/ 449 w 783"/>
                    <a:gd name="T7" fmla="*/ 0 h 2261"/>
                    <a:gd name="T8" fmla="*/ 616 w 783"/>
                    <a:gd name="T9" fmla="*/ 170 h 2261"/>
                    <a:gd name="T10" fmla="*/ 783 w 783"/>
                    <a:gd name="T11" fmla="*/ 339 h 2261"/>
                    <a:gd name="T12" fmla="*/ 705 w 783"/>
                    <a:gd name="T13" fmla="*/ 451 h 2261"/>
                    <a:gd name="T14" fmla="*/ 492 w 783"/>
                    <a:gd name="T15" fmla="*/ 1139 h 2261"/>
                    <a:gd name="T16" fmla="*/ 685 w 783"/>
                    <a:gd name="T17" fmla="*/ 1795 h 2261"/>
                    <a:gd name="T18" fmla="*/ 747 w 783"/>
                    <a:gd name="T19" fmla="*/ 1975 h 2261"/>
                    <a:gd name="T20" fmla="*/ 441 w 783"/>
                    <a:gd name="T21" fmla="*/ 2261 h 2261"/>
                    <a:gd name="T22" fmla="*/ 317 w 783"/>
                    <a:gd name="T23" fmla="*/ 2127 h 2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3" h="2261">
                      <a:moveTo>
                        <a:pt x="317" y="2127"/>
                      </a:moveTo>
                      <a:cubicBezTo>
                        <a:pt x="85" y="1820"/>
                        <a:pt x="1" y="1557"/>
                        <a:pt x="0" y="1146"/>
                      </a:cubicBezTo>
                      <a:cubicBezTo>
                        <a:pt x="0" y="720"/>
                        <a:pt x="112" y="384"/>
                        <a:pt x="342" y="122"/>
                      </a:cubicBezTo>
                      <a:lnTo>
                        <a:pt x="449" y="0"/>
                      </a:lnTo>
                      <a:lnTo>
                        <a:pt x="616" y="170"/>
                      </a:lnTo>
                      <a:lnTo>
                        <a:pt x="783" y="339"/>
                      </a:lnTo>
                      <a:lnTo>
                        <a:pt x="705" y="451"/>
                      </a:lnTo>
                      <a:cubicBezTo>
                        <a:pt x="555" y="668"/>
                        <a:pt x="493" y="869"/>
                        <a:pt x="492" y="1139"/>
                      </a:cubicBezTo>
                      <a:cubicBezTo>
                        <a:pt x="491" y="1416"/>
                        <a:pt x="539" y="1578"/>
                        <a:pt x="685" y="1795"/>
                      </a:cubicBezTo>
                      <a:cubicBezTo>
                        <a:pt x="752" y="1893"/>
                        <a:pt x="767" y="1938"/>
                        <a:pt x="747" y="1975"/>
                      </a:cubicBezTo>
                      <a:cubicBezTo>
                        <a:pt x="715" y="2036"/>
                        <a:pt x="473" y="2261"/>
                        <a:pt x="441" y="2261"/>
                      </a:cubicBezTo>
                      <a:cubicBezTo>
                        <a:pt x="428" y="2261"/>
                        <a:pt x="373" y="2201"/>
                        <a:pt x="317" y="21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3" name="Freeform 97"/>
                <p:cNvSpPr>
                  <a:spLocks/>
                </p:cNvSpPr>
                <p:nvPr/>
              </p:nvSpPr>
              <p:spPr bwMode="auto">
                <a:xfrm>
                  <a:off x="36800046" y="13693762"/>
                  <a:ext cx="234129" cy="591177"/>
                </a:xfrm>
                <a:custGeom>
                  <a:avLst/>
                  <a:gdLst>
                    <a:gd name="T0" fmla="*/ 149 w 881"/>
                    <a:gd name="T1" fmla="*/ 2074 h 2228"/>
                    <a:gd name="T2" fmla="*/ 0 w 881"/>
                    <a:gd name="T3" fmla="*/ 1917 h 2228"/>
                    <a:gd name="T4" fmla="*/ 50 w 881"/>
                    <a:gd name="T5" fmla="*/ 1840 h 2228"/>
                    <a:gd name="T6" fmla="*/ 276 w 881"/>
                    <a:gd name="T7" fmla="*/ 1323 h 2228"/>
                    <a:gd name="T8" fmla="*/ 97 w 881"/>
                    <a:gd name="T9" fmla="*/ 454 h 2228"/>
                    <a:gd name="T10" fmla="*/ 1 w 881"/>
                    <a:gd name="T11" fmla="*/ 302 h 2228"/>
                    <a:gd name="T12" fmla="*/ 150 w 881"/>
                    <a:gd name="T13" fmla="*/ 151 h 2228"/>
                    <a:gd name="T14" fmla="*/ 333 w 881"/>
                    <a:gd name="T15" fmla="*/ 0 h 2228"/>
                    <a:gd name="T16" fmla="*/ 628 w 881"/>
                    <a:gd name="T17" fmla="*/ 389 h 2228"/>
                    <a:gd name="T18" fmla="*/ 501 w 881"/>
                    <a:gd name="T19" fmla="*/ 2041 h 2228"/>
                    <a:gd name="T20" fmla="*/ 340 w 881"/>
                    <a:gd name="T21" fmla="*/ 2223 h 2228"/>
                    <a:gd name="T22" fmla="*/ 149 w 881"/>
                    <a:gd name="T23" fmla="*/ 2074 h 2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1" h="2228">
                      <a:moveTo>
                        <a:pt x="149" y="2074"/>
                      </a:moveTo>
                      <a:lnTo>
                        <a:pt x="0" y="1917"/>
                      </a:lnTo>
                      <a:lnTo>
                        <a:pt x="50" y="1840"/>
                      </a:lnTo>
                      <a:cubicBezTo>
                        <a:pt x="178" y="1647"/>
                        <a:pt x="236" y="1514"/>
                        <a:pt x="276" y="1323"/>
                      </a:cubicBezTo>
                      <a:cubicBezTo>
                        <a:pt x="338" y="1024"/>
                        <a:pt x="280" y="742"/>
                        <a:pt x="97" y="454"/>
                      </a:cubicBezTo>
                      <a:lnTo>
                        <a:pt x="1" y="302"/>
                      </a:lnTo>
                      <a:lnTo>
                        <a:pt x="150" y="151"/>
                      </a:lnTo>
                      <a:cubicBezTo>
                        <a:pt x="232" y="68"/>
                        <a:pt x="315" y="0"/>
                        <a:pt x="333" y="0"/>
                      </a:cubicBezTo>
                      <a:cubicBezTo>
                        <a:pt x="387" y="0"/>
                        <a:pt x="528" y="187"/>
                        <a:pt x="628" y="389"/>
                      </a:cubicBezTo>
                      <a:cubicBezTo>
                        <a:pt x="881" y="903"/>
                        <a:pt x="830" y="1560"/>
                        <a:pt x="501" y="2041"/>
                      </a:cubicBezTo>
                      <a:cubicBezTo>
                        <a:pt x="435" y="2137"/>
                        <a:pt x="363" y="2219"/>
                        <a:pt x="340" y="2223"/>
                      </a:cubicBezTo>
                      <a:cubicBezTo>
                        <a:pt x="316" y="2228"/>
                        <a:pt x="230" y="2161"/>
                        <a:pt x="149" y="207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1" rIns="91440" bIns="4572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89" name="手繪多邊形 88"/>
              <p:cNvSpPr>
                <a:spLocks/>
              </p:cNvSpPr>
              <p:nvPr/>
            </p:nvSpPr>
            <p:spPr bwMode="auto">
              <a:xfrm flipV="1">
                <a:off x="5367478" y="2574648"/>
                <a:ext cx="275946" cy="509658"/>
              </a:xfrm>
              <a:custGeom>
                <a:avLst/>
                <a:gdLst>
                  <a:gd name="connsiteX0" fmla="*/ 1041502 w 2397801"/>
                  <a:gd name="connsiteY0" fmla="*/ 588163 h 4428623"/>
                  <a:gd name="connsiteX1" fmla="*/ 299462 w 2397801"/>
                  <a:gd name="connsiteY1" fmla="*/ 593899 h 4428623"/>
                  <a:gd name="connsiteX2" fmla="*/ 283250 w 2397801"/>
                  <a:gd name="connsiteY2" fmla="*/ 2218109 h 4428623"/>
                  <a:gd name="connsiteX3" fmla="*/ 290095 w 2397801"/>
                  <a:gd name="connsiteY3" fmla="*/ 3843037 h 4428623"/>
                  <a:gd name="connsiteX4" fmla="*/ 1207710 w 2397801"/>
                  <a:gd name="connsiteY4" fmla="*/ 3847357 h 4428623"/>
                  <a:gd name="connsiteX5" fmla="*/ 2118479 w 2397801"/>
                  <a:gd name="connsiteY5" fmla="*/ 3844837 h 4428623"/>
                  <a:gd name="connsiteX6" fmla="*/ 2121001 w 2397801"/>
                  <a:gd name="connsiteY6" fmla="*/ 2224589 h 4428623"/>
                  <a:gd name="connsiteX7" fmla="*/ 2110914 w 2397801"/>
                  <a:gd name="connsiteY7" fmla="*/ 596419 h 4428623"/>
                  <a:gd name="connsiteX8" fmla="*/ 1041502 w 2397801"/>
                  <a:gd name="connsiteY8" fmla="*/ 588163 h 4428623"/>
                  <a:gd name="connsiteX9" fmla="*/ 1205249 w 2397801"/>
                  <a:gd name="connsiteY9" fmla="*/ 186437 h 4428623"/>
                  <a:gd name="connsiteX10" fmla="*/ 930070 w 2397801"/>
                  <a:gd name="connsiteY10" fmla="*/ 210597 h 4428623"/>
                  <a:gd name="connsiteX11" fmla="*/ 899455 w 2397801"/>
                  <a:gd name="connsiteY11" fmla="*/ 338957 h 4428623"/>
                  <a:gd name="connsiteX12" fmla="*/ 1201647 w 2397801"/>
                  <a:gd name="connsiteY12" fmla="*/ 414677 h 4428623"/>
                  <a:gd name="connsiteX13" fmla="*/ 1445490 w 2397801"/>
                  <a:gd name="connsiteY13" fmla="*/ 398813 h 4428623"/>
                  <a:gd name="connsiteX14" fmla="*/ 1513204 w 2397801"/>
                  <a:gd name="connsiteY14" fmla="*/ 295689 h 4428623"/>
                  <a:gd name="connsiteX15" fmla="*/ 1484029 w 2397801"/>
                  <a:gd name="connsiteY15" fmla="*/ 219609 h 4428623"/>
                  <a:gd name="connsiteX16" fmla="*/ 1454134 w 2397801"/>
                  <a:gd name="connsiteY16" fmla="*/ 186437 h 4428623"/>
                  <a:gd name="connsiteX17" fmla="*/ 813103 w 2397801"/>
                  <a:gd name="connsiteY17" fmla="*/ 1 h 4428623"/>
                  <a:gd name="connsiteX18" fmla="*/ 1241394 w 2397801"/>
                  <a:gd name="connsiteY18" fmla="*/ 553 h 4428623"/>
                  <a:gd name="connsiteX19" fmla="*/ 2335516 w 2397801"/>
                  <a:gd name="connsiteY19" fmla="*/ 3793 h 4428623"/>
                  <a:gd name="connsiteX20" fmla="*/ 2364318 w 2397801"/>
                  <a:gd name="connsiteY20" fmla="*/ 25037 h 4428623"/>
                  <a:gd name="connsiteX21" fmla="*/ 2392760 w 2397801"/>
                  <a:gd name="connsiteY21" fmla="*/ 46641 h 4428623"/>
                  <a:gd name="connsiteX22" fmla="*/ 2395281 w 2397801"/>
                  <a:gd name="connsiteY22" fmla="*/ 2216709 h 4428623"/>
                  <a:gd name="connsiteX23" fmla="*/ 2397801 w 2397801"/>
                  <a:gd name="connsiteY23" fmla="*/ 4386781 h 4428623"/>
                  <a:gd name="connsiteX24" fmla="*/ 2371159 w 2397801"/>
                  <a:gd name="connsiteY24" fmla="*/ 4408025 h 4428623"/>
                  <a:gd name="connsiteX25" fmla="*/ 1205032 w 2397801"/>
                  <a:gd name="connsiteY25" fmla="*/ 4428545 h 4428623"/>
                  <a:gd name="connsiteX26" fmla="*/ 48265 w 2397801"/>
                  <a:gd name="connsiteY26" fmla="*/ 4418105 h 4428623"/>
                  <a:gd name="connsiteX27" fmla="*/ 21 w 2397801"/>
                  <a:gd name="connsiteY27" fmla="*/ 2208429 h 4428623"/>
                  <a:gd name="connsiteX28" fmla="*/ 21 w 2397801"/>
                  <a:gd name="connsiteY28" fmla="*/ 68245 h 4428623"/>
                  <a:gd name="connsiteX29" fmla="*/ 28823 w 2397801"/>
                  <a:gd name="connsiteY29" fmla="*/ 39437 h 4428623"/>
                  <a:gd name="connsiteX30" fmla="*/ 102629 w 2397801"/>
                  <a:gd name="connsiteY30" fmla="*/ 4153 h 4428623"/>
                  <a:gd name="connsiteX31" fmla="*/ 813103 w 2397801"/>
                  <a:gd name="connsiteY31" fmla="*/ 1 h 44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7801" h="4428623">
                    <a:moveTo>
                      <a:pt x="1041502" y="588163"/>
                    </a:moveTo>
                    <a:cubicBezTo>
                      <a:pt x="655239" y="588159"/>
                      <a:pt x="310023" y="589961"/>
                      <a:pt x="299462" y="593899"/>
                    </a:cubicBezTo>
                    <a:cubicBezTo>
                      <a:pt x="284691" y="599661"/>
                      <a:pt x="283250" y="752323"/>
                      <a:pt x="283250" y="2218109"/>
                    </a:cubicBezTo>
                    <a:cubicBezTo>
                      <a:pt x="283250" y="3108165"/>
                      <a:pt x="286492" y="3839437"/>
                      <a:pt x="290095" y="3843037"/>
                    </a:cubicBezTo>
                    <a:cubicBezTo>
                      <a:pt x="294058" y="3846637"/>
                      <a:pt x="706931" y="3848797"/>
                      <a:pt x="1207710" y="3847357"/>
                    </a:cubicBezTo>
                    <a:lnTo>
                      <a:pt x="2118479" y="3844837"/>
                    </a:lnTo>
                    <a:lnTo>
                      <a:pt x="2121001" y="2224589"/>
                    </a:lnTo>
                    <a:cubicBezTo>
                      <a:pt x="2123163" y="935231"/>
                      <a:pt x="2121001" y="602901"/>
                      <a:pt x="2110914" y="596419"/>
                    </a:cubicBezTo>
                    <a:cubicBezTo>
                      <a:pt x="2102605" y="591155"/>
                      <a:pt x="1538127" y="588167"/>
                      <a:pt x="1041502" y="588163"/>
                    </a:cubicBezTo>
                    <a:close/>
                    <a:moveTo>
                      <a:pt x="1205249" y="186437"/>
                    </a:moveTo>
                    <a:cubicBezTo>
                      <a:pt x="956363" y="186437"/>
                      <a:pt x="956003" y="186437"/>
                      <a:pt x="930070" y="210597"/>
                    </a:cubicBezTo>
                    <a:cubicBezTo>
                      <a:pt x="889369" y="248817"/>
                      <a:pt x="878564" y="294969"/>
                      <a:pt x="899455" y="338957"/>
                    </a:cubicBezTo>
                    <a:cubicBezTo>
                      <a:pt x="931511" y="406745"/>
                      <a:pt x="960685" y="414317"/>
                      <a:pt x="1201647" y="414677"/>
                    </a:cubicBezTo>
                    <a:cubicBezTo>
                      <a:pt x="1375975" y="415037"/>
                      <a:pt x="1418476" y="412513"/>
                      <a:pt x="1445490" y="398813"/>
                    </a:cubicBezTo>
                    <a:cubicBezTo>
                      <a:pt x="1493394" y="374653"/>
                      <a:pt x="1513204" y="345085"/>
                      <a:pt x="1513204" y="295689"/>
                    </a:cubicBezTo>
                    <a:cubicBezTo>
                      <a:pt x="1513564" y="262517"/>
                      <a:pt x="1507081" y="245209"/>
                      <a:pt x="1484029" y="219609"/>
                    </a:cubicBezTo>
                    <a:lnTo>
                      <a:pt x="1454134" y="186437"/>
                    </a:lnTo>
                    <a:close/>
                    <a:moveTo>
                      <a:pt x="813103" y="1"/>
                    </a:moveTo>
                    <a:cubicBezTo>
                      <a:pt x="946149" y="13"/>
                      <a:pt x="1090993" y="193"/>
                      <a:pt x="1241394" y="553"/>
                    </a:cubicBezTo>
                    <a:lnTo>
                      <a:pt x="2335516" y="3793"/>
                    </a:lnTo>
                    <a:lnTo>
                      <a:pt x="2364318" y="25037"/>
                    </a:lnTo>
                    <a:lnTo>
                      <a:pt x="2392760" y="46641"/>
                    </a:lnTo>
                    <a:lnTo>
                      <a:pt x="2395281" y="2216709"/>
                    </a:lnTo>
                    <a:lnTo>
                      <a:pt x="2397801" y="4386781"/>
                    </a:lnTo>
                    <a:lnTo>
                      <a:pt x="2371159" y="4408025"/>
                    </a:lnTo>
                    <a:cubicBezTo>
                      <a:pt x="2344517" y="4428905"/>
                      <a:pt x="2342717" y="4428905"/>
                      <a:pt x="1205032" y="4428545"/>
                    </a:cubicBezTo>
                    <a:cubicBezTo>
                      <a:pt x="450415" y="4428545"/>
                      <a:pt x="60146" y="4424945"/>
                      <a:pt x="48265" y="4418105"/>
                    </a:cubicBezTo>
                    <a:cubicBezTo>
                      <a:pt x="-2499" y="4388581"/>
                      <a:pt x="21" y="4509201"/>
                      <a:pt x="21" y="2208429"/>
                    </a:cubicBezTo>
                    <a:lnTo>
                      <a:pt x="21" y="68245"/>
                    </a:lnTo>
                    <a:lnTo>
                      <a:pt x="28823" y="39437"/>
                    </a:lnTo>
                    <a:cubicBezTo>
                      <a:pt x="47905" y="19997"/>
                      <a:pt x="72747" y="8473"/>
                      <a:pt x="102629" y="4153"/>
                    </a:cubicBezTo>
                    <a:cubicBezTo>
                      <a:pt x="120991" y="1453"/>
                      <a:pt x="413962" y="-31"/>
                      <a:pt x="813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2814454" y="4051573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服務主管通知、協調面談時間</a:t>
                </a:r>
                <a:endParaRPr lang="zh-TW" altLang="en-US" dirty="0"/>
              </a:p>
            </p:txBody>
          </p:sp>
          <p:sp>
            <p:nvSpPr>
              <p:cNvPr id="91" name="文字方塊 90"/>
              <p:cNvSpPr txBox="1"/>
              <p:nvPr/>
            </p:nvSpPr>
            <p:spPr>
              <a:xfrm>
                <a:off x="4932040" y="4103203"/>
                <a:ext cx="1152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面談前通知信</a:t>
                </a:r>
                <a:endParaRPr lang="zh-TW" altLang="en-US" dirty="0"/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>
                <a:off x="6967889" y="4125482"/>
                <a:ext cx="1152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/>
                  <a:t>面談</a:t>
                </a:r>
                <a:endParaRPr lang="zh-TW" altLang="en-US" dirty="0"/>
              </a:p>
            </p:txBody>
          </p:sp>
        </p:grpSp>
        <p:sp>
          <p:nvSpPr>
            <p:cNvPr id="94" name="圓角矩形 93"/>
            <p:cNvSpPr/>
            <p:nvPr/>
          </p:nvSpPr>
          <p:spPr>
            <a:xfrm>
              <a:off x="175801" y="5323111"/>
              <a:ext cx="8740439" cy="39808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l" defTabSz="109723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1064770" y="5328397"/>
              <a:ext cx="6891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0000"/>
                  </a:solidFill>
                  <a:latin typeface="+mj-ea"/>
                  <a:ea typeface="+mj-ea"/>
                </a:rPr>
                <a:t>如無法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舉辦</a:t>
              </a:r>
              <a:r>
                <a:rPr lang="zh-TW" altLang="en-US" sz="2400" b="1" dirty="0">
                  <a:solidFill>
                    <a:srgbClr val="FF0000"/>
                  </a:solidFill>
                  <a:latin typeface="+mj-ea"/>
                  <a:ea typeface="+mj-ea"/>
                </a:rPr>
                <a:t>實體面談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，</a:t>
              </a:r>
              <a:r>
                <a:rPr lang="zh-TW" altLang="en-US" sz="2400" b="1" dirty="0">
                  <a:solidFill>
                    <a:srgbClr val="FF0000"/>
                  </a:solidFill>
                  <a:latin typeface="+mj-ea"/>
                  <a:ea typeface="+mj-ea"/>
                </a:rPr>
                <a:t>將改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為</a:t>
              </a:r>
              <a:r>
                <a:rPr lang="en-US" altLang="zh-TW" sz="2400" b="1" dirty="0" err="1" smtClean="0">
                  <a:solidFill>
                    <a:srgbClr val="FF0000"/>
                  </a:solidFill>
                  <a:latin typeface="+mj-ea"/>
                  <a:ea typeface="+mj-ea"/>
                </a:rPr>
                <a:t>Webex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線上面談</a:t>
              </a:r>
              <a:endParaRPr lang="zh-TW" altLang="en-US" sz="24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3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3" t="19201" r="23225" b="10800"/>
          <a:stretch/>
        </p:blipFill>
        <p:spPr>
          <a:xfrm>
            <a:off x="1651379" y="2453483"/>
            <a:ext cx="6241173" cy="4395192"/>
          </a:xfrm>
          <a:prstGeom prst="rect">
            <a:avLst/>
          </a:prstGeom>
        </p:spPr>
      </p:pic>
      <p:sp>
        <p:nvSpPr>
          <p:cNvPr id="5" name="＞形箭號 4"/>
          <p:cNvSpPr/>
          <p:nvPr/>
        </p:nvSpPr>
        <p:spPr>
          <a:xfrm>
            <a:off x="35496" y="1196752"/>
            <a:ext cx="2294729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268760"/>
            <a:ext cx="200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請依辦法網址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填寫線上申請表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4139952" y="1196752"/>
            <a:ext cx="2088231" cy="788023"/>
          </a:xfrm>
          <a:prstGeom prst="chevron">
            <a:avLst>
              <a:gd name="adj" fmla="val 36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2123728" y="1196752"/>
            <a:ext cx="2239018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9512" y="116632"/>
            <a:ext cx="6736432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u="sng" dirty="0">
                <a:solidFill>
                  <a:srgbClr val="0033CC"/>
                </a:solidFill>
              </a:rPr>
              <a:t>合作學系</a:t>
            </a:r>
            <a:r>
              <a:rPr lang="zh-TW" altLang="en-US" u="sng" dirty="0" smtClean="0">
                <a:solidFill>
                  <a:srgbClr val="0033CC"/>
                </a:solidFill>
              </a:rPr>
              <a:t>組</a:t>
            </a:r>
            <a:r>
              <a:rPr lang="en-US" altLang="zh-TW" dirty="0" smtClean="0">
                <a:solidFill>
                  <a:srgbClr val="0033CC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申請學生</a:t>
            </a:r>
            <a:r>
              <a:rPr lang="zh-TW" altLang="en-US" dirty="0" smtClean="0"/>
              <a:t>繳件程序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22" name="＞形箭號 21"/>
          <p:cNvSpPr/>
          <p:nvPr/>
        </p:nvSpPr>
        <p:spPr>
          <a:xfrm>
            <a:off x="6012160" y="1196752"/>
            <a:ext cx="1944216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64769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1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892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2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924672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3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322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4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28183" y="12687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得獎者參與頒獎典禮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＞形箭號 31"/>
          <p:cNvSpPr/>
          <p:nvPr/>
        </p:nvSpPr>
        <p:spPr>
          <a:xfrm>
            <a:off x="7737463" y="1184528"/>
            <a:ext cx="1334530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84787" y="1256536"/>
            <a:ext cx="112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獎學金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匯款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2370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5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39" name="向下箭號 38"/>
          <p:cNvSpPr/>
          <p:nvPr/>
        </p:nvSpPr>
        <p:spPr>
          <a:xfrm>
            <a:off x="5072670" y="1916832"/>
            <a:ext cx="507442" cy="292097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51379" y="3446415"/>
            <a:ext cx="5332889" cy="1802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542668" y="5746703"/>
            <a:ext cx="6545603" cy="902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線圖說文字 1 30"/>
          <p:cNvSpPr/>
          <p:nvPr/>
        </p:nvSpPr>
        <p:spPr>
          <a:xfrm>
            <a:off x="35495" y="3333580"/>
            <a:ext cx="1460795" cy="1829686"/>
          </a:xfrm>
          <a:prstGeom prst="borderCallout1">
            <a:avLst>
              <a:gd name="adj1" fmla="val 16855"/>
              <a:gd name="adj2" fmla="val 102815"/>
              <a:gd name="adj3" fmla="val 16635"/>
              <a:gd name="adj4" fmla="val 12679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面談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申請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表單暨檢核確認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直線圖說文字 1 34"/>
          <p:cNvSpPr/>
          <p:nvPr/>
        </p:nvSpPr>
        <p:spPr>
          <a:xfrm>
            <a:off x="35495" y="5649267"/>
            <a:ext cx="1460795" cy="1199408"/>
          </a:xfrm>
          <a:prstGeom prst="borderCallout1">
            <a:avLst>
              <a:gd name="adj1" fmla="val 16855"/>
              <a:gd name="adj2" fmla="val 102815"/>
              <a:gd name="adj3" fmla="val 17450"/>
              <a:gd name="adj4" fmla="val 11104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面談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評分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準則</a:t>
            </a:r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41382" y="2060848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+mj-ea"/>
                <a:ea typeface="+mj-ea"/>
              </a:rPr>
              <a:t>學生面談申請暨檢核</a:t>
            </a:r>
            <a:r>
              <a:rPr lang="zh-TW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表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j-ea"/>
                <a:ea typeface="+mj-ea"/>
              </a:rPr>
              <a:t>學生面談時繳交</a:t>
            </a:r>
            <a:r>
              <a:rPr lang="zh-TW" altLang="en-US" b="1" dirty="0" smtClean="0">
                <a:latin typeface="+mj-ea"/>
                <a:ea typeface="+mj-ea"/>
              </a:rPr>
              <a:t>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7" name="＞形箭號 36"/>
          <p:cNvSpPr/>
          <p:nvPr/>
        </p:nvSpPr>
        <p:spPr>
          <a:xfrm>
            <a:off x="4139953" y="1196752"/>
            <a:ext cx="2088230" cy="788023"/>
          </a:xfrm>
          <a:prstGeom prst="chevron">
            <a:avLst>
              <a:gd name="adj" fmla="val 366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355976" y="1268760"/>
            <a:ext cx="180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+mj-ea"/>
              </a:rPr>
              <a:t>確認面談時間</a:t>
            </a:r>
            <a:endParaRPr lang="zh-TW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16C-433C-44B5-9170-E740AED46591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2386227" y="1390708"/>
            <a:ext cx="202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確認面談時間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6732240" y="2071412"/>
            <a:ext cx="2433031" cy="2739769"/>
          </a:xfrm>
          <a:prstGeom prst="roundRect">
            <a:avLst>
              <a:gd name="adj" fmla="val 11536"/>
            </a:avLst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826584" y="2655963"/>
            <a:ext cx="2338687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u="sng" dirty="0">
                <a:solidFill>
                  <a:srgbClr val="000000"/>
                </a:solidFill>
                <a:latin typeface="+mn-ea"/>
                <a:cs typeface="+mj-cs"/>
                <a:sym typeface="Helvetica"/>
              </a:rPr>
              <a:t>電子檔案存檔</a:t>
            </a:r>
            <a:r>
              <a:rPr lang="zh-TW" altLang="en-US" u="sng" dirty="0" smtClean="0">
                <a:solidFill>
                  <a:srgbClr val="000000"/>
                </a:solidFill>
                <a:latin typeface="+mn-ea"/>
                <a:cs typeface="+mj-cs"/>
                <a:sym typeface="Helvetica"/>
              </a:rPr>
              <a:t>方式</a:t>
            </a:r>
            <a:endParaRPr lang="en-US" altLang="zh-TW" u="sng" dirty="0" smtClean="0">
              <a:solidFill>
                <a:srgbClr val="000000"/>
              </a:solidFill>
              <a:latin typeface="+mn-ea"/>
              <a:cs typeface="+mj-cs"/>
              <a:sym typeface="Helvetica"/>
            </a:endParaRPr>
          </a:p>
          <a:p>
            <a:pPr marL="177800" indent="-177800" defTabSz="1097236" hangingPunct="0"/>
            <a:r>
              <a:rPr lang="en-US" altLang="zh-TW" dirty="0" smtClean="0">
                <a:latin typeface="+mn-ea"/>
              </a:rPr>
              <a:t>1.</a:t>
            </a:r>
            <a:r>
              <a:rPr lang="zh-TW" altLang="en-US" dirty="0" smtClean="0">
                <a:latin typeface="+mn-ea"/>
              </a:rPr>
              <a:t>置入</a:t>
            </a:r>
            <a:r>
              <a:rPr lang="en-US" altLang="zh-TW" dirty="0" smtClean="0">
                <a:latin typeface="+mn-ea"/>
              </a:rPr>
              <a:t>Word</a:t>
            </a:r>
            <a:r>
              <a:rPr lang="zh-TW" altLang="en-US" dirty="0" smtClean="0">
                <a:latin typeface="+mn-ea"/>
              </a:rPr>
              <a:t>中編排，存成一份</a:t>
            </a:r>
            <a:r>
              <a:rPr lang="en-US" altLang="zh-TW" dirty="0" smtClean="0">
                <a:latin typeface="+mn-ea"/>
              </a:rPr>
              <a:t>PDF</a:t>
            </a:r>
            <a:r>
              <a:rPr lang="zh-TW" altLang="en-US" dirty="0" smtClean="0">
                <a:latin typeface="+mn-ea"/>
              </a:rPr>
              <a:t>檔</a:t>
            </a:r>
            <a:endParaRPr lang="en-US" altLang="zh-TW" dirty="0" smtClean="0">
              <a:latin typeface="+mn-ea"/>
            </a:endParaRPr>
          </a:p>
          <a:p>
            <a:pPr marL="177800" indent="-177800" defTabSz="1097236" hangingPunct="0"/>
            <a:r>
              <a:rPr lang="en-US" altLang="zh-TW" dirty="0" smtClean="0"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命名</a:t>
            </a:r>
            <a:r>
              <a:rPr lang="zh-TW" altLang="en-US" dirty="0" smtClean="0">
                <a:latin typeface="+mn-ea"/>
              </a:rPr>
              <a:t>：獎學金</a:t>
            </a:r>
            <a:r>
              <a:rPr lang="en-US" altLang="zh-TW" dirty="0" smtClean="0">
                <a:latin typeface="+mn-ea"/>
              </a:rPr>
              <a:t>_</a:t>
            </a:r>
            <a:r>
              <a:rPr lang="zh-TW" altLang="en-US" dirty="0" smtClean="0">
                <a:latin typeface="+mn-ea"/>
              </a:rPr>
              <a:t>學校系所</a:t>
            </a:r>
            <a:r>
              <a:rPr lang="en-US" altLang="zh-TW" dirty="0" smtClean="0">
                <a:latin typeface="+mn-ea"/>
              </a:rPr>
              <a:t>_</a:t>
            </a:r>
            <a:r>
              <a:rPr lang="zh-TW" altLang="en-US" dirty="0">
                <a:latin typeface="+mn-ea"/>
              </a:rPr>
              <a:t>姓名</a:t>
            </a:r>
            <a:br>
              <a:rPr lang="zh-TW" altLang="en-US" dirty="0">
                <a:latin typeface="+mn-ea"/>
              </a:rPr>
            </a:br>
            <a:r>
              <a:rPr lang="zh-TW" altLang="en-US" b="1" dirty="0">
                <a:latin typeface="+mn-ea"/>
              </a:rPr>
              <a:t>例如</a:t>
            </a:r>
            <a:r>
              <a:rPr lang="zh-TW" altLang="en-US" b="1" dirty="0" smtClean="0">
                <a:latin typeface="+mn-ea"/>
              </a:rPr>
              <a:t>：獎學金</a:t>
            </a:r>
            <a:r>
              <a:rPr lang="en-US" altLang="zh-TW" b="1" dirty="0" smtClean="0">
                <a:latin typeface="+mn-ea"/>
              </a:rPr>
              <a:t>_</a:t>
            </a:r>
            <a:r>
              <a:rPr lang="zh-TW" altLang="en-US" b="1" dirty="0" smtClean="0">
                <a:latin typeface="+mn-ea"/>
              </a:rPr>
              <a:t>台灣大學經濟系</a:t>
            </a:r>
            <a:r>
              <a:rPr lang="en-US" altLang="zh-TW" b="1" dirty="0" smtClean="0">
                <a:latin typeface="+mn-ea"/>
              </a:rPr>
              <a:t>_</a:t>
            </a:r>
            <a:r>
              <a:rPr lang="zh-TW" altLang="en-US" b="1" dirty="0" smtClean="0">
                <a:latin typeface="+mn-ea"/>
              </a:rPr>
              <a:t>王南山</a:t>
            </a:r>
            <a:endParaRPr kumimoji="0" lang="zh-TW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ea"/>
              <a:cs typeface="+mj-cs"/>
              <a:sym typeface="Helvetic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03271" y="2293397"/>
            <a:ext cx="2440729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*疫</a:t>
            </a:r>
            <a:r>
              <a:rPr lang="zh-TW" altLang="en-US" sz="16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情影響無法繳交紙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本時</a:t>
            </a:r>
            <a:endParaRPr kumimoji="0" lang="zh-TW" altLang="en-U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343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向下箭號 38"/>
          <p:cNvSpPr/>
          <p:nvPr/>
        </p:nvSpPr>
        <p:spPr>
          <a:xfrm>
            <a:off x="7020271" y="1988840"/>
            <a:ext cx="1213308" cy="292097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＞形箭號 4"/>
          <p:cNvSpPr/>
          <p:nvPr/>
        </p:nvSpPr>
        <p:spPr>
          <a:xfrm>
            <a:off x="35496" y="1196752"/>
            <a:ext cx="2294729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268760"/>
            <a:ext cx="200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請依辦法網址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填寫線上申請表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4139952" y="1196752"/>
            <a:ext cx="2088231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2123728" y="1196752"/>
            <a:ext cx="2239018" cy="788023"/>
          </a:xfrm>
          <a:prstGeom prst="chevron">
            <a:avLst>
              <a:gd name="adj" fmla="val 3663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9512" y="116632"/>
            <a:ext cx="6736432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u="sng" dirty="0">
                <a:solidFill>
                  <a:srgbClr val="0033CC"/>
                </a:solidFill>
              </a:rPr>
              <a:t>合作學系</a:t>
            </a:r>
            <a:r>
              <a:rPr lang="zh-TW" altLang="en-US" u="sng" dirty="0" smtClean="0">
                <a:solidFill>
                  <a:srgbClr val="0033CC"/>
                </a:solidFill>
              </a:rPr>
              <a:t>組</a:t>
            </a:r>
            <a:r>
              <a:rPr lang="en-US" altLang="zh-TW" dirty="0" smtClean="0">
                <a:solidFill>
                  <a:srgbClr val="0033CC"/>
                </a:solidFill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</a:rPr>
              <a:t>申請學生</a:t>
            </a:r>
            <a:r>
              <a:rPr lang="zh-TW" altLang="en-US" dirty="0" smtClean="0"/>
              <a:t>繳件程序</a:t>
            </a:r>
            <a:r>
              <a:rPr lang="en-US" altLang="zh-TW" dirty="0" smtClean="0"/>
              <a:t>-4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2" name="＞形箭號 21"/>
          <p:cNvSpPr/>
          <p:nvPr/>
        </p:nvSpPr>
        <p:spPr>
          <a:xfrm>
            <a:off x="6012160" y="1196752"/>
            <a:ext cx="1944216" cy="788023"/>
          </a:xfrm>
          <a:prstGeom prst="chevron">
            <a:avLst>
              <a:gd name="adj" fmla="val 36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64769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1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9892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2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924672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3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7322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4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32" name="＞形箭號 31"/>
          <p:cNvSpPr/>
          <p:nvPr/>
        </p:nvSpPr>
        <p:spPr>
          <a:xfrm>
            <a:off x="7737463" y="1184528"/>
            <a:ext cx="1334530" cy="788023"/>
          </a:xfrm>
          <a:prstGeom prst="chevron">
            <a:avLst>
              <a:gd name="adj" fmla="val 36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237040" y="7647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5</a:t>
            </a:r>
            <a:endParaRPr lang="zh-TW" alt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355976" y="1268760"/>
            <a:ext cx="18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+mj-ea"/>
                <a:ea typeface="+mj-ea"/>
              </a:rPr>
              <a:t>學生面談申請暨檢核表文件</a:t>
            </a:r>
          </a:p>
        </p:txBody>
      </p:sp>
      <p:sp>
        <p:nvSpPr>
          <p:cNvPr id="21" name="＞形箭號 20"/>
          <p:cNvSpPr/>
          <p:nvPr/>
        </p:nvSpPr>
        <p:spPr>
          <a:xfrm>
            <a:off x="6012160" y="1196752"/>
            <a:ext cx="1944216" cy="788023"/>
          </a:xfrm>
          <a:prstGeom prst="chevron">
            <a:avLst>
              <a:gd name="adj" fmla="val 366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28183" y="12687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得獎者參與頒獎典禮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＞形箭號 22"/>
          <p:cNvSpPr/>
          <p:nvPr/>
        </p:nvSpPr>
        <p:spPr>
          <a:xfrm>
            <a:off x="7745023" y="1196752"/>
            <a:ext cx="1326969" cy="788023"/>
          </a:xfrm>
          <a:prstGeom prst="chevron">
            <a:avLst>
              <a:gd name="adj" fmla="val 366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84787" y="1256536"/>
            <a:ext cx="112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獎學金</a:t>
            </a:r>
            <a:endParaRPr lang="en-US" altLang="zh-TW" sz="2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匯款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516C-433C-44B5-9170-E740AED46591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386227" y="1390708"/>
            <a:ext cx="202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確認面談時間</a:t>
            </a:r>
            <a:endParaRPr lang="zh-TW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175801" y="2276872"/>
            <a:ext cx="8740439" cy="39808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84863" y="2264648"/>
            <a:ext cx="714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如無法舉辦實體頒獎典禮，將改為線上頒獎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典禮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88691" y="3140968"/>
            <a:ext cx="73997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★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一定要參加該場次的頒獎典禮，才會進行獎學金匯款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</a:rPr>
              <a:t>★</a:t>
            </a:r>
            <a:endParaRPr lang="en-US" altLang="zh-TW" dirty="0" smtClean="0">
              <a:solidFill>
                <a:srgbClr val="FF0000"/>
              </a:solidFill>
              <a:latin typeface="新細明體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+mj-ea"/>
                <a:ea typeface="+mj-ea"/>
              </a:rPr>
              <a:t>頒獎典禮時間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+mj-ea"/>
                <a:ea typeface="+mj-ea"/>
              </a:rPr>
              <a:t>[</a:t>
            </a:r>
            <a:r>
              <a:rPr lang="zh-TW" altLang="en-US" dirty="0" smtClean="0">
                <a:latin typeface="+mj-ea"/>
                <a:ea typeface="+mj-ea"/>
              </a:rPr>
              <a:t>地區</a:t>
            </a:r>
            <a:r>
              <a:rPr lang="en-US" altLang="zh-TW" dirty="0" smtClean="0">
                <a:latin typeface="+mj-ea"/>
                <a:ea typeface="+mj-ea"/>
              </a:rPr>
              <a:t>]</a:t>
            </a:r>
            <a:r>
              <a:rPr lang="zh-TW" altLang="zh-TW" dirty="0" smtClean="0">
                <a:latin typeface="+mj-ea"/>
                <a:ea typeface="+mj-ea"/>
              </a:rPr>
              <a:t>：</a:t>
            </a:r>
            <a:r>
              <a:rPr lang="en-US" altLang="zh-TW" dirty="0" smtClean="0">
                <a:latin typeface="+mj-ea"/>
                <a:ea typeface="+mj-ea"/>
              </a:rPr>
              <a:t>12</a:t>
            </a:r>
            <a:r>
              <a:rPr lang="zh-TW" altLang="zh-TW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18</a:t>
            </a:r>
            <a:r>
              <a:rPr lang="zh-TW" altLang="en-US" dirty="0" smtClean="0">
                <a:latin typeface="+mj-ea"/>
                <a:ea typeface="+mj-ea"/>
              </a:rPr>
              <a:t>日 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+mj-ea"/>
                <a:ea typeface="+mj-ea"/>
              </a:rPr>
              <a:t>[</a:t>
            </a:r>
            <a:r>
              <a:rPr lang="zh-TW" altLang="en-US" dirty="0" smtClean="0">
                <a:latin typeface="+mj-ea"/>
                <a:ea typeface="+mj-ea"/>
              </a:rPr>
              <a:t>時間</a:t>
            </a:r>
            <a:r>
              <a:rPr lang="en-US" altLang="zh-TW" dirty="0" smtClean="0">
                <a:latin typeface="+mj-ea"/>
              </a:rPr>
              <a:t>]</a:t>
            </a:r>
            <a:r>
              <a:rPr lang="zh-TW" altLang="zh-TW" dirty="0" smtClean="0">
                <a:latin typeface="+mj-ea"/>
              </a:rPr>
              <a:t>：</a:t>
            </a:r>
            <a:r>
              <a:rPr lang="zh-TW" altLang="en-US" dirty="0" smtClean="0">
                <a:latin typeface="+mj-ea"/>
                <a:ea typeface="+mj-ea"/>
              </a:rPr>
              <a:t>下午</a:t>
            </a:r>
            <a:r>
              <a:rPr lang="en-US" altLang="zh-TW" dirty="0" smtClean="0">
                <a:latin typeface="+mj-ea"/>
                <a:ea typeface="+mj-ea"/>
              </a:rPr>
              <a:t>1:00~5:</a:t>
            </a:r>
            <a:r>
              <a:rPr lang="en-US" altLang="zh-TW" dirty="0" smtClean="0">
                <a:latin typeface="+mj-ea"/>
              </a:rPr>
              <a:t>00</a:t>
            </a:r>
            <a:endParaRPr lang="en-US" altLang="zh-TW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82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 smtClean="0"/>
              <a:t>附件</a:t>
            </a:r>
            <a:r>
              <a:rPr lang="en-US" altLang="zh-TW" dirty="0" smtClean="0"/>
              <a:t>-</a:t>
            </a:r>
          </a:p>
          <a:p>
            <a:r>
              <a:rPr lang="zh-TW" altLang="en-US" dirty="0" smtClean="0"/>
              <a:t>南山</a:t>
            </a:r>
            <a:r>
              <a:rPr lang="zh-TW" altLang="en-US" dirty="0"/>
              <a:t>未來領袖</a:t>
            </a:r>
            <a:r>
              <a:rPr lang="en-US" altLang="zh-TW" dirty="0"/>
              <a:t>line@</a:t>
            </a:r>
            <a:r>
              <a:rPr lang="zh-TW" altLang="en-US" dirty="0"/>
              <a:t>操作說明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8BCD22-8E00-400A-AAC3-FED048FCB52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39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451" y="3024645"/>
            <a:ext cx="2516017" cy="251601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27290-8570-4B8D-85C1-747AF677014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496300" cy="647700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1E70C0"/>
                </a:solidFill>
              </a:rPr>
              <a:t>南山未來領袖專區</a:t>
            </a:r>
            <a:r>
              <a:rPr lang="en-US" altLang="zh-TW" sz="3200" b="1" dirty="0">
                <a:solidFill>
                  <a:srgbClr val="1E70C0"/>
                </a:solidFill>
              </a:rPr>
              <a:t>-</a:t>
            </a:r>
            <a:r>
              <a:rPr lang="zh-TW" altLang="en-US" sz="3200" b="1" dirty="0">
                <a:solidFill>
                  <a:srgbClr val="1E70C0"/>
                </a:solidFill>
              </a:rPr>
              <a:t>協助業務主管面談利器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035991" y="244575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5743802" y="836712"/>
            <a:ext cx="3187393" cy="5947935"/>
            <a:chOff x="4993633" y="836712"/>
            <a:chExt cx="3187393" cy="5947935"/>
          </a:xfrm>
        </p:grpSpPr>
        <p:grpSp>
          <p:nvGrpSpPr>
            <p:cNvPr id="5" name="群組 4"/>
            <p:cNvGrpSpPr/>
            <p:nvPr/>
          </p:nvGrpSpPr>
          <p:grpSpPr>
            <a:xfrm>
              <a:off x="4993633" y="836712"/>
              <a:ext cx="3187393" cy="5947935"/>
              <a:chOff x="4993633" y="836712"/>
              <a:chExt cx="3187393" cy="5947935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4993633" y="836712"/>
                <a:ext cx="3187393" cy="5947935"/>
                <a:chOff x="4993633" y="836712"/>
                <a:chExt cx="3187393" cy="5947935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4676" r="25494" b="1672"/>
                <a:stretch/>
              </p:blipFill>
              <p:spPr bwMode="auto">
                <a:xfrm>
                  <a:off x="4993633" y="836712"/>
                  <a:ext cx="3187393" cy="5947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2"/>
                <p:cNvPicPr>
                  <a:picLocks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-25" b="-1191"/>
                <a:stretch/>
              </p:blipFill>
              <p:spPr bwMode="auto">
                <a:xfrm>
                  <a:off x="5279824" y="1633412"/>
                  <a:ext cx="2653200" cy="450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 descr="D:\2019\創新\圖示\2457331_135552000367_2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067187" y="4787340"/>
                  <a:ext cx="764470" cy="69977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矩形 10"/>
                <p:cNvSpPr/>
                <p:nvPr/>
              </p:nvSpPr>
              <p:spPr>
                <a:xfrm>
                  <a:off x="5931048" y="1755417"/>
                  <a:ext cx="1484520" cy="3035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" name="文字方塊 11"/>
                <p:cNvSpPr txBox="1"/>
                <p:nvPr/>
              </p:nvSpPr>
              <p:spPr>
                <a:xfrm>
                  <a:off x="5872249" y="1684486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b="1" dirty="0" smtClean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南山</a:t>
                  </a:r>
                  <a:r>
                    <a:rPr lang="zh-TW" altLang="en-US" b="1" dirty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未來</a:t>
                  </a:r>
                  <a:r>
                    <a:rPr lang="zh-TW" altLang="en-US" b="1" dirty="0" smtClean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領袖</a:t>
                  </a:r>
                  <a:endParaRPr lang="zh-TW" altLang="en-US" b="1" dirty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5271198" y="2061778"/>
                  <a:ext cx="2664000" cy="18216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14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47" b="95763" l="4000" r="96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770529" y="1784553"/>
                  <a:ext cx="203889" cy="205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5470871" y="1649729"/>
                  <a:ext cx="2232000" cy="10099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7" name="Picture 2" descr="D:\2019\創新\圖示\0523新圖\主頁小圖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4520" y="3873878"/>
                <a:ext cx="2660072" cy="1861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276" y="3893127"/>
              <a:ext cx="2672287" cy="1842654"/>
            </a:xfrm>
            <a:prstGeom prst="rect">
              <a:avLst/>
            </a:prstGeom>
          </p:spPr>
        </p:pic>
      </p:grpSp>
      <p:sp>
        <p:nvSpPr>
          <p:cNvPr id="16" name="向下箭號 15"/>
          <p:cNvSpPr/>
          <p:nvPr/>
        </p:nvSpPr>
        <p:spPr>
          <a:xfrm rot="16200000">
            <a:off x="5239703" y="3732586"/>
            <a:ext cx="723073" cy="670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向下箭號 32"/>
          <p:cNvSpPr/>
          <p:nvPr/>
        </p:nvSpPr>
        <p:spPr>
          <a:xfrm rot="16200000">
            <a:off x="2297226" y="3732585"/>
            <a:ext cx="723073" cy="670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3056" y="3282997"/>
            <a:ext cx="2258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合作學系組</a:t>
            </a:r>
            <a:endParaRPr lang="en-US" altLang="zh-TW" sz="32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線上申請表填寫完成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6835421" y="3874903"/>
            <a:ext cx="1080120" cy="10801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五邊形 35"/>
          <p:cNvSpPr/>
          <p:nvPr/>
        </p:nvSpPr>
        <p:spPr>
          <a:xfrm>
            <a:off x="179511" y="1385598"/>
            <a:ext cx="5620329" cy="890503"/>
          </a:xfrm>
          <a:prstGeom prst="homePlate">
            <a:avLst/>
          </a:prstGeom>
          <a:gradFill>
            <a:gsLst>
              <a:gs pos="0">
                <a:srgbClr val="0070C0"/>
              </a:gs>
              <a:gs pos="100000">
                <a:srgbClr val="1F497D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48794" y="1518251"/>
            <a:ext cx="52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ea"/>
                <a:ea typeface="+mj-ea"/>
              </a:rPr>
              <a:t>110</a:t>
            </a:r>
            <a:r>
              <a:rPr lang="zh-TW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南山菁英領袖夢想金</a:t>
            </a:r>
            <a:r>
              <a:rPr lang="en-US" altLang="zh-TW" b="1" dirty="0" smtClean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合作學系組申請者填完線上申請表單後，均會引導至南山未來領袖專區</a:t>
            </a:r>
            <a:r>
              <a:rPr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TW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85101" y="5428008"/>
            <a:ext cx="99001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0972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獎學金專用</a:t>
            </a:r>
            <a:endParaRPr kumimoji="0" lang="zh-TW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6565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南山主題20201224">
  <a:themeElements>
    <a:clrScheme name="佈景主題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自訂 1">
      <a:majorFont>
        <a:latin typeface="微軟正黑體"/>
        <a:ea typeface="微軟正黑體"/>
        <a:cs typeface="Helvetica"/>
      </a:majorFont>
      <a:minorFont>
        <a:latin typeface="微軟正黑體"/>
        <a:ea typeface="微軟正黑體"/>
        <a:cs typeface="Calibri"/>
      </a:minorFont>
    </a:fontScheme>
    <a:fmtScheme name="佈景主題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noAutofit/>
      </a:bodyPr>
      <a:lstStyle>
        <a:defPPr marL="0" marR="0" indent="0" algn="l" defTabSz="10972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09723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南山主題20201224" id="{16434A00-8FF6-4FFA-86E7-8BF4FC9180D0}" vid="{C9CE2B30-9059-4BF9-9C9D-6F5DFBA19F7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24852</TotalTime>
  <Words>1056</Words>
  <Application>Microsoft Office PowerPoint</Application>
  <PresentationFormat>如螢幕大小 (4:3)</PresentationFormat>
  <Paragraphs>207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華康黑體 Std W5</vt:lpstr>
      <vt:lpstr>Microsoft JhengHei</vt:lpstr>
      <vt:lpstr>Microsoft JhengHei</vt:lpstr>
      <vt:lpstr>新細明體</vt:lpstr>
      <vt:lpstr>標楷體</vt:lpstr>
      <vt:lpstr>Arial</vt:lpstr>
      <vt:lpstr>Calibri</vt:lpstr>
      <vt:lpstr>Helvetica</vt:lpstr>
      <vt:lpstr>Wingdings</vt:lpstr>
      <vt:lpstr>南山主題20201224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南山未來領袖專區-協助業務主管面談利器</vt:lpstr>
      <vt:lpstr>PowerPoint 簡報</vt:lpstr>
      <vt:lpstr>PowerPoint 簡報</vt:lpstr>
      <vt:lpstr>PowerPoint 簡報</vt:lpstr>
      <vt:lpstr>PowerPoint 簡報</vt:lpstr>
    </vt:vector>
  </TitlesOfParts>
  <Company>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Li, Sharon-TC</dc:creator>
  <cp:lastModifiedBy>Hsiao, Elsa-HY</cp:lastModifiedBy>
  <cp:revision>893</cp:revision>
  <cp:lastPrinted>2020-04-25T07:53:18Z</cp:lastPrinted>
  <dcterms:created xsi:type="dcterms:W3CDTF">2019-05-27T02:58:04Z</dcterms:created>
  <dcterms:modified xsi:type="dcterms:W3CDTF">2021-08-05T06:32:25Z</dcterms:modified>
</cp:coreProperties>
</file>